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08" r:id="rId2"/>
    <p:sldMasterId id="2147483928" r:id="rId3"/>
  </p:sldMasterIdLst>
  <p:notesMasterIdLst>
    <p:notesMasterId r:id="rId10"/>
  </p:notesMasterIdLst>
  <p:handoutMasterIdLst>
    <p:handoutMasterId r:id="rId11"/>
  </p:handoutMasterIdLst>
  <p:sldIdLst>
    <p:sldId id="266" r:id="rId4"/>
    <p:sldId id="256" r:id="rId5"/>
    <p:sldId id="265" r:id="rId6"/>
    <p:sldId id="257" r:id="rId7"/>
    <p:sldId id="262" r:id="rId8"/>
    <p:sldId id="263" r:id="rId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0000FF"/>
    <a:srgbClr val="FFD200"/>
    <a:srgbClr val="CCFFFF"/>
    <a:srgbClr val="6600FF"/>
    <a:srgbClr val="008000"/>
    <a:srgbClr val="663300"/>
    <a:srgbClr val="77777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52" autoAdjust="0"/>
    <p:restoredTop sz="94401" autoAdjust="0"/>
  </p:normalViewPr>
  <p:slideViewPr>
    <p:cSldViewPr snapToGrid="0">
      <p:cViewPr>
        <p:scale>
          <a:sx n="121" d="100"/>
          <a:sy n="121" d="100"/>
        </p:scale>
        <p:origin x="-1902" y="222"/>
      </p:cViewPr>
      <p:guideLst>
        <p:guide orient="horz" pos="216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-221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009E3-A4D9-40DB-9B9D-ED76EA0B2DDC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324FF-6D0F-4526-82EE-B90DB6121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3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E63139-C862-419A-B155-0661DEC32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50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ABD15-30B7-40CC-9F71-822FC86C9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Таблица 7"/>
          <p:cNvSpPr>
            <a:spLocks noGrp="1"/>
          </p:cNvSpPr>
          <p:nvPr>
            <p:ph type="tbl" sz="quarter" idx="13"/>
          </p:nvPr>
        </p:nvSpPr>
        <p:spPr>
          <a:xfrm>
            <a:off x="414338" y="795338"/>
            <a:ext cx="2260600" cy="9239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40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762000"/>
            <a:ext cx="9144000" cy="5233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46B4D-D53A-4FB2-9D76-2A4E7BACC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5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80977"/>
            <a:ext cx="2286000" cy="5815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180977"/>
            <a:ext cx="6705600" cy="58150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C6497-D17C-4B49-BEA5-775E965A4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90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44909-83B0-4AAF-A2CC-8988CD9AAE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Таблица 4"/>
          <p:cNvSpPr>
            <a:spLocks noGrp="1"/>
          </p:cNvSpPr>
          <p:nvPr>
            <p:ph type="tbl" sz="quarter" idx="11"/>
          </p:nvPr>
        </p:nvSpPr>
        <p:spPr>
          <a:xfrm>
            <a:off x="255600" y="643467"/>
            <a:ext cx="8640000" cy="602826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923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44909-83B0-4AAF-A2CC-8988CD9AAE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54003" y="618066"/>
            <a:ext cx="8678330" cy="6026573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914754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FC996-F476-4B74-B81F-D93CC36D8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0" y="6062133"/>
            <a:ext cx="9144000" cy="651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u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04963" y="180975"/>
            <a:ext cx="7485062" cy="284163"/>
          </a:xfrm>
        </p:spPr>
        <p:txBody>
          <a:bodyPr/>
          <a:lstStyle>
            <a:lvl1pPr>
              <a:defRPr sz="1600"/>
            </a:lvl1pPr>
          </a:lstStyle>
          <a:p>
            <a:endParaRPr lang="ru-RU" dirty="0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6"/>
          </p:nvPr>
        </p:nvSpPr>
        <p:spPr>
          <a:xfrm>
            <a:off x="262630" y="577970"/>
            <a:ext cx="8640000" cy="54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70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FC996-F476-4B74-B81F-D93CC36D8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0" y="6062133"/>
            <a:ext cx="9144000" cy="651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u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04963" y="180975"/>
            <a:ext cx="7485062" cy="284163"/>
          </a:xfrm>
        </p:spPr>
        <p:txBody>
          <a:bodyPr/>
          <a:lstStyle>
            <a:lvl1pPr>
              <a:defRPr sz="1600"/>
            </a:lvl1pPr>
          </a:lstStyle>
          <a:p>
            <a:endParaRPr lang="ru-RU" dirty="0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6"/>
          </p:nvPr>
        </p:nvSpPr>
        <p:spPr>
          <a:xfrm>
            <a:off x="262630" y="560718"/>
            <a:ext cx="8640000" cy="48480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7" name="Таблица 8"/>
          <p:cNvSpPr>
            <a:spLocks noGrp="1"/>
          </p:cNvSpPr>
          <p:nvPr>
            <p:ph type="tbl" sz="quarter" idx="17"/>
          </p:nvPr>
        </p:nvSpPr>
        <p:spPr>
          <a:xfrm>
            <a:off x="1552754" y="5440283"/>
            <a:ext cx="6219644" cy="36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7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FC996-F476-4B74-B81F-D93CC36D8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0" y="5331125"/>
            <a:ext cx="7453224" cy="13829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u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04963" y="180975"/>
            <a:ext cx="7485062" cy="284163"/>
          </a:xfrm>
        </p:spPr>
        <p:txBody>
          <a:bodyPr/>
          <a:lstStyle>
            <a:lvl1pPr>
              <a:defRPr sz="1600"/>
            </a:lvl1pPr>
          </a:lstStyle>
          <a:p>
            <a:endParaRPr lang="ru-RU" dirty="0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6"/>
          </p:nvPr>
        </p:nvSpPr>
        <p:spPr>
          <a:xfrm>
            <a:off x="262631" y="560718"/>
            <a:ext cx="8691588" cy="4753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7" name="Таблица 8"/>
          <p:cNvSpPr>
            <a:spLocks noGrp="1"/>
          </p:cNvSpPr>
          <p:nvPr>
            <p:ph type="tbl" sz="quarter" idx="17"/>
          </p:nvPr>
        </p:nvSpPr>
        <p:spPr>
          <a:xfrm>
            <a:off x="7470639" y="5331122"/>
            <a:ext cx="1487892" cy="1380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2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FC996-F476-4B74-B81F-D93CC36D8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0" y="6062133"/>
            <a:ext cx="7461849" cy="651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u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04963" y="180975"/>
            <a:ext cx="7485062" cy="284163"/>
          </a:xfrm>
        </p:spPr>
        <p:txBody>
          <a:bodyPr/>
          <a:lstStyle>
            <a:lvl1pPr>
              <a:defRPr sz="1600"/>
            </a:lvl1pPr>
          </a:lstStyle>
          <a:p>
            <a:endParaRPr lang="ru-RU" dirty="0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6"/>
          </p:nvPr>
        </p:nvSpPr>
        <p:spPr>
          <a:xfrm>
            <a:off x="262630" y="560717"/>
            <a:ext cx="8674335" cy="47531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7" name="Таблица 8"/>
          <p:cNvSpPr>
            <a:spLocks noGrp="1"/>
          </p:cNvSpPr>
          <p:nvPr>
            <p:ph type="tbl" sz="quarter" idx="17"/>
          </p:nvPr>
        </p:nvSpPr>
        <p:spPr>
          <a:xfrm>
            <a:off x="7470639" y="5331124"/>
            <a:ext cx="1487892" cy="1380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0" name="Таблица 8"/>
          <p:cNvSpPr>
            <a:spLocks noGrp="1"/>
          </p:cNvSpPr>
          <p:nvPr>
            <p:ph type="tbl" sz="quarter" idx="18"/>
          </p:nvPr>
        </p:nvSpPr>
        <p:spPr>
          <a:xfrm>
            <a:off x="741872" y="5336769"/>
            <a:ext cx="6711350" cy="36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36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44909-83B0-4AAF-A2CC-8988CD9AAE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Таблица 4"/>
          <p:cNvSpPr>
            <a:spLocks noGrp="1"/>
          </p:cNvSpPr>
          <p:nvPr>
            <p:ph type="tbl" sz="quarter" idx="11"/>
          </p:nvPr>
        </p:nvSpPr>
        <p:spPr>
          <a:xfrm>
            <a:off x="0" y="643467"/>
            <a:ext cx="9144000" cy="122846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4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233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7C576-E979-48F1-B04D-74969F93A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54000" y="3471863"/>
            <a:ext cx="1905000" cy="1074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58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AB7B1-2621-4FD5-B392-EB24DC9D3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0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2339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2339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BB14A-A931-4A0A-A9EF-E6833F233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92B55-19ED-44F1-BE5F-4DEB85DD9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23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4"/>
          <p:cNvSpPr txBox="1">
            <a:spLocks noChangeArrowheads="1"/>
          </p:cNvSpPr>
          <p:nvPr userDrawn="1"/>
        </p:nvSpPr>
        <p:spPr bwMode="auto">
          <a:xfrm>
            <a:off x="0" y="6127200"/>
            <a:ext cx="9144000" cy="5904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tIns="10800" rIns="18000" bIns="108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900" b="1" u="none" dirty="0">
                <a:solidFill>
                  <a:srgbClr val="7F7F7F"/>
                </a:solidFill>
                <a:cs typeface="Arial" charset="0"/>
              </a:rPr>
              <a:t>Команда на </a:t>
            </a:r>
            <a:r>
              <a:rPr lang="ru-RU" altLang="ru-RU" sz="900" b="1" u="none" dirty="0" smtClean="0">
                <a:solidFill>
                  <a:srgbClr val="7F7F7F"/>
                </a:solidFill>
                <a:cs typeface="Arial" charset="0"/>
              </a:rPr>
              <a:t>бурение:</a:t>
            </a:r>
            <a:endParaRPr lang="en-US" altLang="ru-RU" sz="900" b="1" u="none" baseline="0" dirty="0" smtClean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6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1A6E2-A5EF-4339-983A-4E76615A7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5"/>
          </p:nvPr>
        </p:nvSpPr>
        <p:spPr>
          <a:xfrm>
            <a:off x="0" y="6094800"/>
            <a:ext cx="9144000" cy="615600"/>
          </a:xfrm>
          <a:prstGeom prst="rect">
            <a:avLst/>
          </a:prstGeom>
        </p:spPr>
        <p:txBody>
          <a:bodyPr/>
          <a:lstStyle>
            <a:lvl1pPr marL="0" indent="1296000">
              <a:buNone/>
              <a:defRPr sz="900" u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6"/>
          </p:nvPr>
        </p:nvSpPr>
        <p:spPr>
          <a:xfrm>
            <a:off x="254003" y="515929"/>
            <a:ext cx="86400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 smtClean="0"/>
          </a:p>
          <a:p>
            <a:endParaRPr lang="ru-RU" dirty="0"/>
          </a:p>
        </p:txBody>
      </p:sp>
      <p:sp>
        <p:nvSpPr>
          <p:cNvPr id="9" name="Таблица 8"/>
          <p:cNvSpPr>
            <a:spLocks noGrp="1"/>
          </p:cNvSpPr>
          <p:nvPr>
            <p:ph type="tbl" sz="quarter" idx="17"/>
          </p:nvPr>
        </p:nvSpPr>
        <p:spPr>
          <a:xfrm>
            <a:off x="255600" y="5517917"/>
            <a:ext cx="8640000" cy="36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5295558"/>
            <a:ext cx="9144000" cy="194729"/>
          </a:xfrm>
          <a:prstGeom prst="rect">
            <a:avLst/>
          </a:prstGeom>
        </p:spPr>
        <p:txBody>
          <a:bodyPr/>
          <a:lstStyle>
            <a:lvl1pPr marL="177800" indent="0">
              <a:buNone/>
              <a:defRPr sz="800" b="0" u="none" baseline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Дата:</a:t>
            </a:r>
            <a:r>
              <a:rPr lang="en-US" dirty="0" smtClean="0"/>
              <a:t>  </a:t>
            </a:r>
            <a:r>
              <a:rPr lang="ru-RU" dirty="0" smtClean="0"/>
              <a:t>Автор:</a:t>
            </a:r>
          </a:p>
        </p:txBody>
      </p:sp>
    </p:spTree>
    <p:extLst>
      <p:ext uri="{BB962C8B-B14F-4D97-AF65-F5344CB8AC3E}">
        <p14:creationId xmlns:p14="http://schemas.microsoft.com/office/powerpoint/2010/main" val="7999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FC996-F476-4B74-B81F-D93CC36D8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0" y="6062133"/>
            <a:ext cx="9144000" cy="651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u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04963" y="180975"/>
            <a:ext cx="7485062" cy="284163"/>
          </a:xfrm>
        </p:spPr>
        <p:txBody>
          <a:bodyPr/>
          <a:lstStyle>
            <a:lvl1pPr>
              <a:defRPr sz="1600"/>
            </a:lvl1pPr>
          </a:lstStyle>
          <a:p>
            <a:endParaRPr lang="ru-RU" dirty="0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6"/>
          </p:nvPr>
        </p:nvSpPr>
        <p:spPr>
          <a:xfrm>
            <a:off x="262630" y="577970"/>
            <a:ext cx="8640000" cy="54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110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F251A-5D50-42A5-A573-2D726D6D0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9B317-2A13-4A2B-A878-DDAC22F02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69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604963" y="180975"/>
            <a:ext cx="748506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ОБРАЗЕЦ ЗАГОЛОВКА</a:t>
            </a:r>
          </a:p>
        </p:txBody>
      </p:sp>
      <p:sp>
        <p:nvSpPr>
          <p:cNvPr id="1027" name="Rectangle 14"/>
          <p:cNvSpPr>
            <a:spLocks noChangeArrowheads="1"/>
          </p:cNvSpPr>
          <p:nvPr userDrawn="1"/>
        </p:nvSpPr>
        <p:spPr bwMode="auto">
          <a:xfrm>
            <a:off x="976313" y="222250"/>
            <a:ext cx="810418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ru-RU" b="1">
              <a:latin typeface="Century Gothic" pitchFamily="34" charset="0"/>
            </a:endParaRPr>
          </a:p>
        </p:txBody>
      </p:sp>
      <p:sp>
        <p:nvSpPr>
          <p:cNvPr id="1028" name="Rectangle 19"/>
          <p:cNvSpPr>
            <a:spLocks noChangeArrowheads="1"/>
          </p:cNvSpPr>
          <p:nvPr userDrawn="1"/>
        </p:nvSpPr>
        <p:spPr bwMode="auto">
          <a:xfrm>
            <a:off x="-52388" y="6681788"/>
            <a:ext cx="92598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600" dirty="0">
                <a:solidFill>
                  <a:srgbClr val="7F7F7F"/>
                </a:solidFill>
              </a:rPr>
              <a:t>Примечание: положение кровли, полученное при настройке – относительное и в значительной степени определяется корректностью исходных данных по текущей инклинометрии горизонтального ствола, каротажа и инклинометрии опорной скважины</a:t>
            </a:r>
          </a:p>
        </p:txBody>
      </p:sp>
      <p:sp>
        <p:nvSpPr>
          <p:cNvPr id="1029" name="Freeform 22"/>
          <p:cNvSpPr>
            <a:spLocks/>
          </p:cNvSpPr>
          <p:nvPr userDrawn="1"/>
        </p:nvSpPr>
        <p:spPr bwMode="auto">
          <a:xfrm>
            <a:off x="20638" y="34925"/>
            <a:ext cx="9069387" cy="452438"/>
          </a:xfrm>
          <a:custGeom>
            <a:avLst/>
            <a:gdLst>
              <a:gd name="T0" fmla="*/ 633 w 5713"/>
              <a:gd name="T1" fmla="*/ 0 h 285"/>
              <a:gd name="T2" fmla="*/ 5704 w 5713"/>
              <a:gd name="T3" fmla="*/ 0 h 285"/>
              <a:gd name="T4" fmla="*/ 5704 w 5713"/>
              <a:gd name="T5" fmla="*/ 251 h 285"/>
              <a:gd name="T6" fmla="*/ 0 w 5713"/>
              <a:gd name="T7" fmla="*/ 251 h 285"/>
              <a:gd name="T8" fmla="*/ 0 w 5713"/>
              <a:gd name="T9" fmla="*/ 285 h 285"/>
              <a:gd name="T10" fmla="*/ 5713 w 5713"/>
              <a:gd name="T11" fmla="*/ 285 h 2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13" h="285">
                <a:moveTo>
                  <a:pt x="633" y="0"/>
                </a:moveTo>
                <a:lnTo>
                  <a:pt x="5704" y="0"/>
                </a:lnTo>
                <a:lnTo>
                  <a:pt x="5704" y="251"/>
                </a:lnTo>
                <a:lnTo>
                  <a:pt x="0" y="251"/>
                </a:lnTo>
                <a:lnTo>
                  <a:pt x="0" y="285"/>
                </a:lnTo>
                <a:lnTo>
                  <a:pt x="5713" y="28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sm" len="med"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41288"/>
          </a:xfrm>
          <a:prstGeom prst="rect">
            <a:avLst/>
          </a:prstGeom>
          <a:gradFill flip="none" rotWithShape="1">
            <a:gsLst>
              <a:gs pos="12000">
                <a:schemeClr val="bg1"/>
              </a:gs>
              <a:gs pos="30000">
                <a:srgbClr val="FFD200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 type="none" w="sm" len="med"/>
          </a:ln>
          <a:effectLst/>
        </p:spPr>
        <p:txBody>
          <a:bodyPr anchor="ctr"/>
          <a:lstStyle/>
          <a:p>
            <a:pPr algn="r">
              <a:defRPr/>
            </a:pP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Центр геологического сопровождения бурения скважин +7(49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51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88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88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(доб. 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6536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+7 (926) 650-04-25 </a:t>
            </a:r>
            <a:r>
              <a:rPr lang="ru-RU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круглосуточно</a:t>
            </a:r>
            <a:endParaRPr lang="ru-RU" sz="9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06513" y="152400"/>
            <a:ext cx="269875" cy="304800"/>
          </a:xfrm>
          <a:prstGeom prst="rect">
            <a:avLst/>
          </a:prstGeom>
          <a:solidFill>
            <a:srgbClr val="FFD2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18000" tIns="0" rIns="18000" bIns="1800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latin typeface="+mn-lt"/>
              </a:defRPr>
            </a:lvl1pPr>
          </a:lstStyle>
          <a:p>
            <a:pPr>
              <a:defRPr/>
            </a:pPr>
            <a:fld id="{E6F44909-83B0-4AAF-A2CC-8988CD9AA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Полилиния 15"/>
          <p:cNvSpPr>
            <a:spLocks/>
          </p:cNvSpPr>
          <p:nvPr userDrawn="1"/>
        </p:nvSpPr>
        <p:spPr bwMode="auto">
          <a:xfrm>
            <a:off x="15875" y="152400"/>
            <a:ext cx="9105900" cy="350838"/>
          </a:xfrm>
          <a:custGeom>
            <a:avLst/>
            <a:gdLst>
              <a:gd name="T0" fmla="*/ 1287780 w 9105900"/>
              <a:gd name="T1" fmla="*/ 0 h 327660"/>
              <a:gd name="T2" fmla="*/ 9105900 w 9105900"/>
              <a:gd name="T3" fmla="*/ 0 h 327660"/>
              <a:gd name="T4" fmla="*/ 9105900 w 9105900"/>
              <a:gd name="T5" fmla="*/ 350838 h 327660"/>
              <a:gd name="T6" fmla="*/ 0 w 9105900"/>
              <a:gd name="T7" fmla="*/ 350838 h 3276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05900" h="327660">
                <a:moveTo>
                  <a:pt x="1287780" y="0"/>
                </a:moveTo>
                <a:lnTo>
                  <a:pt x="9105900" y="0"/>
                </a:lnTo>
                <a:lnTo>
                  <a:pt x="9105900" y="327660"/>
                </a:lnTo>
                <a:lnTo>
                  <a:pt x="0" y="327660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34" name="Group 13"/>
          <p:cNvGrpSpPr>
            <a:grpSpLocks noChangeAspect="1"/>
          </p:cNvGrpSpPr>
          <p:nvPr userDrawn="1"/>
        </p:nvGrpSpPr>
        <p:grpSpPr bwMode="auto">
          <a:xfrm>
            <a:off x="0" y="0"/>
            <a:ext cx="1370013" cy="503238"/>
            <a:chOff x="0" y="0"/>
            <a:chExt cx="863" cy="317"/>
          </a:xfrm>
        </p:grpSpPr>
        <p:sp>
          <p:nvSpPr>
            <p:cNvPr id="1035" name="AutoShape 12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863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6" name="Group 24"/>
            <p:cNvGrpSpPr>
              <a:grpSpLocks/>
            </p:cNvGrpSpPr>
            <p:nvPr userDrawn="1"/>
          </p:nvGrpSpPr>
          <p:grpSpPr bwMode="auto">
            <a:xfrm>
              <a:off x="3" y="3"/>
              <a:ext cx="189" cy="273"/>
              <a:chOff x="3" y="3"/>
              <a:chExt cx="189" cy="273"/>
            </a:xfrm>
          </p:grpSpPr>
          <p:sp>
            <p:nvSpPr>
              <p:cNvPr id="1039" name="Freeform 14"/>
              <p:cNvSpPr>
                <a:spLocks/>
              </p:cNvSpPr>
              <p:nvPr userDrawn="1"/>
            </p:nvSpPr>
            <p:spPr bwMode="auto">
              <a:xfrm>
                <a:off x="142" y="55"/>
                <a:ext cx="22" cy="133"/>
              </a:xfrm>
              <a:custGeom>
                <a:avLst/>
                <a:gdLst>
                  <a:gd name="T0" fmla="*/ 22 w 22"/>
                  <a:gd name="T1" fmla="*/ 113 h 133"/>
                  <a:gd name="T2" fmla="*/ 0 w 22"/>
                  <a:gd name="T3" fmla="*/ 133 h 133"/>
                  <a:gd name="T4" fmla="*/ 0 w 22"/>
                  <a:gd name="T5" fmla="*/ 0 h 133"/>
                  <a:gd name="T6" fmla="*/ 22 w 22"/>
                  <a:gd name="T7" fmla="*/ 0 h 133"/>
                  <a:gd name="T8" fmla="*/ 22 w 22"/>
                  <a:gd name="T9" fmla="*/ 113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133">
                    <a:moveTo>
                      <a:pt x="22" y="113"/>
                    </a:moveTo>
                    <a:lnTo>
                      <a:pt x="0" y="133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15"/>
              <p:cNvSpPr>
                <a:spLocks/>
              </p:cNvSpPr>
              <p:nvPr userDrawn="1"/>
            </p:nvSpPr>
            <p:spPr bwMode="auto">
              <a:xfrm>
                <a:off x="3" y="83"/>
                <a:ext cx="22" cy="78"/>
              </a:xfrm>
              <a:custGeom>
                <a:avLst/>
                <a:gdLst>
                  <a:gd name="T0" fmla="*/ 0 w 22"/>
                  <a:gd name="T1" fmla="*/ 60 h 78"/>
                  <a:gd name="T2" fmla="*/ 22 w 22"/>
                  <a:gd name="T3" fmla="*/ 78 h 78"/>
                  <a:gd name="T4" fmla="*/ 22 w 22"/>
                  <a:gd name="T5" fmla="*/ 0 h 78"/>
                  <a:gd name="T6" fmla="*/ 0 w 22"/>
                  <a:gd name="T7" fmla="*/ 0 h 78"/>
                  <a:gd name="T8" fmla="*/ 0 w 22"/>
                  <a:gd name="T9" fmla="*/ 6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78">
                    <a:moveTo>
                      <a:pt x="0" y="60"/>
                    </a:moveTo>
                    <a:lnTo>
                      <a:pt x="22" y="78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16"/>
              <p:cNvSpPr>
                <a:spLocks/>
              </p:cNvSpPr>
              <p:nvPr userDrawn="1"/>
            </p:nvSpPr>
            <p:spPr bwMode="auto">
              <a:xfrm>
                <a:off x="31" y="55"/>
                <a:ext cx="22" cy="133"/>
              </a:xfrm>
              <a:custGeom>
                <a:avLst/>
                <a:gdLst>
                  <a:gd name="T0" fmla="*/ 0 w 22"/>
                  <a:gd name="T1" fmla="*/ 113 h 133"/>
                  <a:gd name="T2" fmla="*/ 22 w 22"/>
                  <a:gd name="T3" fmla="*/ 133 h 133"/>
                  <a:gd name="T4" fmla="*/ 22 w 22"/>
                  <a:gd name="T5" fmla="*/ 0 h 133"/>
                  <a:gd name="T6" fmla="*/ 0 w 22"/>
                  <a:gd name="T7" fmla="*/ 0 h 133"/>
                  <a:gd name="T8" fmla="*/ 0 w 22"/>
                  <a:gd name="T9" fmla="*/ 113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133">
                    <a:moveTo>
                      <a:pt x="0" y="113"/>
                    </a:moveTo>
                    <a:lnTo>
                      <a:pt x="22" y="133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" name="Freeform 17"/>
              <p:cNvSpPr>
                <a:spLocks/>
              </p:cNvSpPr>
              <p:nvPr userDrawn="1"/>
            </p:nvSpPr>
            <p:spPr bwMode="auto">
              <a:xfrm>
                <a:off x="170" y="83"/>
                <a:ext cx="22" cy="78"/>
              </a:xfrm>
              <a:custGeom>
                <a:avLst/>
                <a:gdLst>
                  <a:gd name="T0" fmla="*/ 22 w 22"/>
                  <a:gd name="T1" fmla="*/ 60 h 78"/>
                  <a:gd name="T2" fmla="*/ 0 w 22"/>
                  <a:gd name="T3" fmla="*/ 78 h 78"/>
                  <a:gd name="T4" fmla="*/ 0 w 22"/>
                  <a:gd name="T5" fmla="*/ 0 h 78"/>
                  <a:gd name="T6" fmla="*/ 22 w 22"/>
                  <a:gd name="T7" fmla="*/ 0 h 78"/>
                  <a:gd name="T8" fmla="*/ 22 w 22"/>
                  <a:gd name="T9" fmla="*/ 6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78">
                    <a:moveTo>
                      <a:pt x="22" y="60"/>
                    </a:moveTo>
                    <a:lnTo>
                      <a:pt x="0" y="78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Rectangle 18"/>
              <p:cNvSpPr>
                <a:spLocks noChangeArrowheads="1"/>
              </p:cNvSpPr>
              <p:nvPr userDrawn="1"/>
            </p:nvSpPr>
            <p:spPr bwMode="auto">
              <a:xfrm>
                <a:off x="114" y="28"/>
                <a:ext cx="23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4" name="Rectangle 19"/>
              <p:cNvSpPr>
                <a:spLocks noChangeArrowheads="1"/>
              </p:cNvSpPr>
              <p:nvPr userDrawn="1"/>
            </p:nvSpPr>
            <p:spPr bwMode="auto">
              <a:xfrm>
                <a:off x="58" y="28"/>
                <a:ext cx="24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5" name="Rectangle 20"/>
              <p:cNvSpPr>
                <a:spLocks noChangeArrowheads="1"/>
              </p:cNvSpPr>
              <p:nvPr userDrawn="1"/>
            </p:nvSpPr>
            <p:spPr bwMode="auto">
              <a:xfrm>
                <a:off x="86" y="3"/>
                <a:ext cx="24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6" name="Rectangle 21"/>
              <p:cNvSpPr>
                <a:spLocks noChangeArrowheads="1"/>
              </p:cNvSpPr>
              <p:nvPr userDrawn="1"/>
            </p:nvSpPr>
            <p:spPr bwMode="auto">
              <a:xfrm>
                <a:off x="58" y="159"/>
                <a:ext cx="24" cy="117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7" name="Rectangle 22"/>
              <p:cNvSpPr>
                <a:spLocks noChangeArrowheads="1"/>
              </p:cNvSpPr>
              <p:nvPr userDrawn="1"/>
            </p:nvSpPr>
            <p:spPr bwMode="auto">
              <a:xfrm>
                <a:off x="114" y="159"/>
                <a:ext cx="23" cy="117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8" name="Rectangle 23"/>
              <p:cNvSpPr>
                <a:spLocks noChangeArrowheads="1"/>
              </p:cNvSpPr>
              <p:nvPr userDrawn="1"/>
            </p:nvSpPr>
            <p:spPr bwMode="auto">
              <a:xfrm>
                <a:off x="86" y="135"/>
                <a:ext cx="24" cy="141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1037" name="Picture 25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" y="190"/>
              <a:ext cx="741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26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" y="190"/>
              <a:ext cx="741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604963" y="180975"/>
            <a:ext cx="748506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ОБРАЗЕЦ ЗАГОЛОВКА</a:t>
            </a:r>
          </a:p>
        </p:txBody>
      </p:sp>
      <p:sp>
        <p:nvSpPr>
          <p:cNvPr id="1027" name="Rectangle 14"/>
          <p:cNvSpPr>
            <a:spLocks noChangeArrowheads="1"/>
          </p:cNvSpPr>
          <p:nvPr userDrawn="1"/>
        </p:nvSpPr>
        <p:spPr bwMode="auto">
          <a:xfrm>
            <a:off x="976313" y="222250"/>
            <a:ext cx="810418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ru-RU" b="1">
              <a:latin typeface="Century Gothic" pitchFamily="34" charset="0"/>
            </a:endParaRPr>
          </a:p>
        </p:txBody>
      </p:sp>
      <p:sp>
        <p:nvSpPr>
          <p:cNvPr id="1029" name="Freeform 22"/>
          <p:cNvSpPr>
            <a:spLocks/>
          </p:cNvSpPr>
          <p:nvPr userDrawn="1"/>
        </p:nvSpPr>
        <p:spPr bwMode="auto">
          <a:xfrm>
            <a:off x="20638" y="34925"/>
            <a:ext cx="9069387" cy="452438"/>
          </a:xfrm>
          <a:custGeom>
            <a:avLst/>
            <a:gdLst>
              <a:gd name="T0" fmla="*/ 633 w 5713"/>
              <a:gd name="T1" fmla="*/ 0 h 285"/>
              <a:gd name="T2" fmla="*/ 5704 w 5713"/>
              <a:gd name="T3" fmla="*/ 0 h 285"/>
              <a:gd name="T4" fmla="*/ 5704 w 5713"/>
              <a:gd name="T5" fmla="*/ 251 h 285"/>
              <a:gd name="T6" fmla="*/ 0 w 5713"/>
              <a:gd name="T7" fmla="*/ 251 h 285"/>
              <a:gd name="T8" fmla="*/ 0 w 5713"/>
              <a:gd name="T9" fmla="*/ 285 h 285"/>
              <a:gd name="T10" fmla="*/ 5713 w 5713"/>
              <a:gd name="T11" fmla="*/ 285 h 2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13" h="285">
                <a:moveTo>
                  <a:pt x="633" y="0"/>
                </a:moveTo>
                <a:lnTo>
                  <a:pt x="5704" y="0"/>
                </a:lnTo>
                <a:lnTo>
                  <a:pt x="5704" y="251"/>
                </a:lnTo>
                <a:lnTo>
                  <a:pt x="0" y="251"/>
                </a:lnTo>
                <a:lnTo>
                  <a:pt x="0" y="285"/>
                </a:lnTo>
                <a:lnTo>
                  <a:pt x="5713" y="28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sm" len="med"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41288"/>
          </a:xfrm>
          <a:prstGeom prst="rect">
            <a:avLst/>
          </a:prstGeom>
          <a:gradFill flip="none" rotWithShape="1">
            <a:gsLst>
              <a:gs pos="12000">
                <a:schemeClr val="bg1"/>
              </a:gs>
              <a:gs pos="30000">
                <a:srgbClr val="FFD200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 type="none" w="sm" len="med"/>
          </a:ln>
          <a:effectLst/>
        </p:spPr>
        <p:txBody>
          <a:bodyPr anchor="ctr"/>
          <a:lstStyle/>
          <a:p>
            <a:pPr algn="r">
              <a:defRPr/>
            </a:pP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Центр геологического сопровождения бурения скважин +7(49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51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88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88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(доб. 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6536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+7 (926) 650-04-25 </a:t>
            </a:r>
            <a:r>
              <a:rPr lang="ru-RU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круглосуточно</a:t>
            </a:r>
            <a:endParaRPr lang="ru-RU" sz="9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06513" y="152400"/>
            <a:ext cx="269875" cy="304800"/>
          </a:xfrm>
          <a:prstGeom prst="rect">
            <a:avLst/>
          </a:prstGeom>
          <a:solidFill>
            <a:srgbClr val="FFD2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18000" tIns="0" rIns="18000" bIns="1800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latin typeface="+mn-lt"/>
              </a:defRPr>
            </a:lvl1pPr>
          </a:lstStyle>
          <a:p>
            <a:pPr>
              <a:defRPr/>
            </a:pPr>
            <a:fld id="{E6F44909-83B0-4AAF-A2CC-8988CD9AA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Полилиния 15"/>
          <p:cNvSpPr>
            <a:spLocks/>
          </p:cNvSpPr>
          <p:nvPr userDrawn="1"/>
        </p:nvSpPr>
        <p:spPr bwMode="auto">
          <a:xfrm>
            <a:off x="15875" y="152400"/>
            <a:ext cx="9105900" cy="350838"/>
          </a:xfrm>
          <a:custGeom>
            <a:avLst/>
            <a:gdLst>
              <a:gd name="T0" fmla="*/ 1287780 w 9105900"/>
              <a:gd name="T1" fmla="*/ 0 h 327660"/>
              <a:gd name="T2" fmla="*/ 9105900 w 9105900"/>
              <a:gd name="T3" fmla="*/ 0 h 327660"/>
              <a:gd name="T4" fmla="*/ 9105900 w 9105900"/>
              <a:gd name="T5" fmla="*/ 350838 h 327660"/>
              <a:gd name="T6" fmla="*/ 0 w 9105900"/>
              <a:gd name="T7" fmla="*/ 350838 h 3276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05900" h="327660">
                <a:moveTo>
                  <a:pt x="1287780" y="0"/>
                </a:moveTo>
                <a:lnTo>
                  <a:pt x="9105900" y="0"/>
                </a:lnTo>
                <a:lnTo>
                  <a:pt x="9105900" y="327660"/>
                </a:lnTo>
                <a:lnTo>
                  <a:pt x="0" y="327660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34" name="Group 13"/>
          <p:cNvGrpSpPr>
            <a:grpSpLocks noChangeAspect="1"/>
          </p:cNvGrpSpPr>
          <p:nvPr userDrawn="1"/>
        </p:nvGrpSpPr>
        <p:grpSpPr bwMode="auto">
          <a:xfrm>
            <a:off x="0" y="0"/>
            <a:ext cx="1370013" cy="503238"/>
            <a:chOff x="0" y="0"/>
            <a:chExt cx="863" cy="317"/>
          </a:xfrm>
        </p:grpSpPr>
        <p:sp>
          <p:nvSpPr>
            <p:cNvPr id="1035" name="AutoShape 12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863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6" name="Group 24"/>
            <p:cNvGrpSpPr>
              <a:grpSpLocks/>
            </p:cNvGrpSpPr>
            <p:nvPr userDrawn="1"/>
          </p:nvGrpSpPr>
          <p:grpSpPr bwMode="auto">
            <a:xfrm>
              <a:off x="3" y="3"/>
              <a:ext cx="189" cy="273"/>
              <a:chOff x="3" y="3"/>
              <a:chExt cx="189" cy="273"/>
            </a:xfrm>
          </p:grpSpPr>
          <p:sp>
            <p:nvSpPr>
              <p:cNvPr id="1039" name="Freeform 14"/>
              <p:cNvSpPr>
                <a:spLocks/>
              </p:cNvSpPr>
              <p:nvPr userDrawn="1"/>
            </p:nvSpPr>
            <p:spPr bwMode="auto">
              <a:xfrm>
                <a:off x="142" y="55"/>
                <a:ext cx="22" cy="133"/>
              </a:xfrm>
              <a:custGeom>
                <a:avLst/>
                <a:gdLst>
                  <a:gd name="T0" fmla="*/ 22 w 22"/>
                  <a:gd name="T1" fmla="*/ 113 h 133"/>
                  <a:gd name="T2" fmla="*/ 0 w 22"/>
                  <a:gd name="T3" fmla="*/ 133 h 133"/>
                  <a:gd name="T4" fmla="*/ 0 w 22"/>
                  <a:gd name="T5" fmla="*/ 0 h 133"/>
                  <a:gd name="T6" fmla="*/ 22 w 22"/>
                  <a:gd name="T7" fmla="*/ 0 h 133"/>
                  <a:gd name="T8" fmla="*/ 22 w 22"/>
                  <a:gd name="T9" fmla="*/ 113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133">
                    <a:moveTo>
                      <a:pt x="22" y="113"/>
                    </a:moveTo>
                    <a:lnTo>
                      <a:pt x="0" y="133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15"/>
              <p:cNvSpPr>
                <a:spLocks/>
              </p:cNvSpPr>
              <p:nvPr userDrawn="1"/>
            </p:nvSpPr>
            <p:spPr bwMode="auto">
              <a:xfrm>
                <a:off x="3" y="83"/>
                <a:ext cx="22" cy="78"/>
              </a:xfrm>
              <a:custGeom>
                <a:avLst/>
                <a:gdLst>
                  <a:gd name="T0" fmla="*/ 0 w 22"/>
                  <a:gd name="T1" fmla="*/ 60 h 78"/>
                  <a:gd name="T2" fmla="*/ 22 w 22"/>
                  <a:gd name="T3" fmla="*/ 78 h 78"/>
                  <a:gd name="T4" fmla="*/ 22 w 22"/>
                  <a:gd name="T5" fmla="*/ 0 h 78"/>
                  <a:gd name="T6" fmla="*/ 0 w 22"/>
                  <a:gd name="T7" fmla="*/ 0 h 78"/>
                  <a:gd name="T8" fmla="*/ 0 w 22"/>
                  <a:gd name="T9" fmla="*/ 6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78">
                    <a:moveTo>
                      <a:pt x="0" y="60"/>
                    </a:moveTo>
                    <a:lnTo>
                      <a:pt x="22" y="78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16"/>
              <p:cNvSpPr>
                <a:spLocks/>
              </p:cNvSpPr>
              <p:nvPr userDrawn="1"/>
            </p:nvSpPr>
            <p:spPr bwMode="auto">
              <a:xfrm>
                <a:off x="31" y="55"/>
                <a:ext cx="22" cy="133"/>
              </a:xfrm>
              <a:custGeom>
                <a:avLst/>
                <a:gdLst>
                  <a:gd name="T0" fmla="*/ 0 w 22"/>
                  <a:gd name="T1" fmla="*/ 113 h 133"/>
                  <a:gd name="T2" fmla="*/ 22 w 22"/>
                  <a:gd name="T3" fmla="*/ 133 h 133"/>
                  <a:gd name="T4" fmla="*/ 22 w 22"/>
                  <a:gd name="T5" fmla="*/ 0 h 133"/>
                  <a:gd name="T6" fmla="*/ 0 w 22"/>
                  <a:gd name="T7" fmla="*/ 0 h 133"/>
                  <a:gd name="T8" fmla="*/ 0 w 22"/>
                  <a:gd name="T9" fmla="*/ 113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133">
                    <a:moveTo>
                      <a:pt x="0" y="113"/>
                    </a:moveTo>
                    <a:lnTo>
                      <a:pt x="22" y="133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" name="Freeform 17"/>
              <p:cNvSpPr>
                <a:spLocks/>
              </p:cNvSpPr>
              <p:nvPr userDrawn="1"/>
            </p:nvSpPr>
            <p:spPr bwMode="auto">
              <a:xfrm>
                <a:off x="170" y="83"/>
                <a:ext cx="22" cy="78"/>
              </a:xfrm>
              <a:custGeom>
                <a:avLst/>
                <a:gdLst>
                  <a:gd name="T0" fmla="*/ 22 w 22"/>
                  <a:gd name="T1" fmla="*/ 60 h 78"/>
                  <a:gd name="T2" fmla="*/ 0 w 22"/>
                  <a:gd name="T3" fmla="*/ 78 h 78"/>
                  <a:gd name="T4" fmla="*/ 0 w 22"/>
                  <a:gd name="T5" fmla="*/ 0 h 78"/>
                  <a:gd name="T6" fmla="*/ 22 w 22"/>
                  <a:gd name="T7" fmla="*/ 0 h 78"/>
                  <a:gd name="T8" fmla="*/ 22 w 22"/>
                  <a:gd name="T9" fmla="*/ 6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78">
                    <a:moveTo>
                      <a:pt x="22" y="60"/>
                    </a:moveTo>
                    <a:lnTo>
                      <a:pt x="0" y="78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Rectangle 18"/>
              <p:cNvSpPr>
                <a:spLocks noChangeArrowheads="1"/>
              </p:cNvSpPr>
              <p:nvPr userDrawn="1"/>
            </p:nvSpPr>
            <p:spPr bwMode="auto">
              <a:xfrm>
                <a:off x="114" y="28"/>
                <a:ext cx="23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4" name="Rectangle 19"/>
              <p:cNvSpPr>
                <a:spLocks noChangeArrowheads="1"/>
              </p:cNvSpPr>
              <p:nvPr userDrawn="1"/>
            </p:nvSpPr>
            <p:spPr bwMode="auto">
              <a:xfrm>
                <a:off x="58" y="28"/>
                <a:ext cx="24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5" name="Rectangle 20"/>
              <p:cNvSpPr>
                <a:spLocks noChangeArrowheads="1"/>
              </p:cNvSpPr>
              <p:nvPr userDrawn="1"/>
            </p:nvSpPr>
            <p:spPr bwMode="auto">
              <a:xfrm>
                <a:off x="86" y="3"/>
                <a:ext cx="24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6" name="Rectangle 21"/>
              <p:cNvSpPr>
                <a:spLocks noChangeArrowheads="1"/>
              </p:cNvSpPr>
              <p:nvPr userDrawn="1"/>
            </p:nvSpPr>
            <p:spPr bwMode="auto">
              <a:xfrm>
                <a:off x="58" y="159"/>
                <a:ext cx="24" cy="117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7" name="Rectangle 22"/>
              <p:cNvSpPr>
                <a:spLocks noChangeArrowheads="1"/>
              </p:cNvSpPr>
              <p:nvPr userDrawn="1"/>
            </p:nvSpPr>
            <p:spPr bwMode="auto">
              <a:xfrm>
                <a:off x="114" y="159"/>
                <a:ext cx="23" cy="117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8" name="Rectangle 23"/>
              <p:cNvSpPr>
                <a:spLocks noChangeArrowheads="1"/>
              </p:cNvSpPr>
              <p:nvPr userDrawn="1"/>
            </p:nvSpPr>
            <p:spPr bwMode="auto">
              <a:xfrm>
                <a:off x="86" y="135"/>
                <a:ext cx="24" cy="141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1037" name="Picture 25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" y="190"/>
              <a:ext cx="741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26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" y="190"/>
              <a:ext cx="741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1058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22" r:id="rId2"/>
    <p:sldLayoutId id="2147483923" r:id="rId3"/>
    <p:sldLayoutId id="214748392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604963" y="180975"/>
            <a:ext cx="748506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ОБРАЗЕЦ ЗАГОЛОВКА</a:t>
            </a:r>
          </a:p>
        </p:txBody>
      </p:sp>
      <p:sp>
        <p:nvSpPr>
          <p:cNvPr id="1027" name="Rectangle 14"/>
          <p:cNvSpPr>
            <a:spLocks noChangeArrowheads="1"/>
          </p:cNvSpPr>
          <p:nvPr userDrawn="1"/>
        </p:nvSpPr>
        <p:spPr bwMode="auto">
          <a:xfrm>
            <a:off x="976313" y="222250"/>
            <a:ext cx="810418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ru-RU" b="1">
              <a:latin typeface="Century Gothic" pitchFamily="34" charset="0"/>
            </a:endParaRPr>
          </a:p>
        </p:txBody>
      </p:sp>
      <p:sp>
        <p:nvSpPr>
          <p:cNvPr id="1029" name="Freeform 22"/>
          <p:cNvSpPr>
            <a:spLocks/>
          </p:cNvSpPr>
          <p:nvPr userDrawn="1"/>
        </p:nvSpPr>
        <p:spPr bwMode="auto">
          <a:xfrm>
            <a:off x="20638" y="34925"/>
            <a:ext cx="9069387" cy="452438"/>
          </a:xfrm>
          <a:custGeom>
            <a:avLst/>
            <a:gdLst>
              <a:gd name="T0" fmla="*/ 633 w 5713"/>
              <a:gd name="T1" fmla="*/ 0 h 285"/>
              <a:gd name="T2" fmla="*/ 5704 w 5713"/>
              <a:gd name="T3" fmla="*/ 0 h 285"/>
              <a:gd name="T4" fmla="*/ 5704 w 5713"/>
              <a:gd name="T5" fmla="*/ 251 h 285"/>
              <a:gd name="T6" fmla="*/ 0 w 5713"/>
              <a:gd name="T7" fmla="*/ 251 h 285"/>
              <a:gd name="T8" fmla="*/ 0 w 5713"/>
              <a:gd name="T9" fmla="*/ 285 h 285"/>
              <a:gd name="T10" fmla="*/ 5713 w 5713"/>
              <a:gd name="T11" fmla="*/ 285 h 2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13" h="285">
                <a:moveTo>
                  <a:pt x="633" y="0"/>
                </a:moveTo>
                <a:lnTo>
                  <a:pt x="5704" y="0"/>
                </a:lnTo>
                <a:lnTo>
                  <a:pt x="5704" y="251"/>
                </a:lnTo>
                <a:lnTo>
                  <a:pt x="0" y="251"/>
                </a:lnTo>
                <a:lnTo>
                  <a:pt x="0" y="285"/>
                </a:lnTo>
                <a:lnTo>
                  <a:pt x="5713" y="28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sm" len="med"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41288"/>
          </a:xfrm>
          <a:prstGeom prst="rect">
            <a:avLst/>
          </a:prstGeom>
          <a:gradFill flip="none" rotWithShape="1">
            <a:gsLst>
              <a:gs pos="12000">
                <a:schemeClr val="bg1"/>
              </a:gs>
              <a:gs pos="30000">
                <a:srgbClr val="FFD200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 type="none" w="sm" len="med"/>
          </a:ln>
          <a:effectLst/>
        </p:spPr>
        <p:txBody>
          <a:bodyPr anchor="ctr"/>
          <a:lstStyle/>
          <a:p>
            <a:pPr algn="r">
              <a:defRPr/>
            </a:pP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Центр геологического сопровождения бурения скважин +7(49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51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88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88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(доб. 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6536</a:t>
            </a:r>
            <a:r>
              <a:rPr 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+7 (926) 650-04-25 </a:t>
            </a:r>
            <a:r>
              <a:rPr lang="ru-RU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круглосуточно</a:t>
            </a:r>
            <a:endParaRPr lang="ru-RU" sz="9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06513" y="152400"/>
            <a:ext cx="269875" cy="304800"/>
          </a:xfrm>
          <a:prstGeom prst="rect">
            <a:avLst/>
          </a:prstGeom>
          <a:solidFill>
            <a:srgbClr val="FFD2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18000" tIns="0" rIns="18000" bIns="1800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latin typeface="+mn-lt"/>
              </a:defRPr>
            </a:lvl1pPr>
          </a:lstStyle>
          <a:p>
            <a:pPr>
              <a:defRPr/>
            </a:pPr>
            <a:fld id="{E6F44909-83B0-4AAF-A2CC-8988CD9AA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Полилиния 15"/>
          <p:cNvSpPr>
            <a:spLocks/>
          </p:cNvSpPr>
          <p:nvPr userDrawn="1"/>
        </p:nvSpPr>
        <p:spPr bwMode="auto">
          <a:xfrm>
            <a:off x="15875" y="152400"/>
            <a:ext cx="9105900" cy="350838"/>
          </a:xfrm>
          <a:custGeom>
            <a:avLst/>
            <a:gdLst>
              <a:gd name="T0" fmla="*/ 1287780 w 9105900"/>
              <a:gd name="T1" fmla="*/ 0 h 327660"/>
              <a:gd name="T2" fmla="*/ 9105900 w 9105900"/>
              <a:gd name="T3" fmla="*/ 0 h 327660"/>
              <a:gd name="T4" fmla="*/ 9105900 w 9105900"/>
              <a:gd name="T5" fmla="*/ 350838 h 327660"/>
              <a:gd name="T6" fmla="*/ 0 w 9105900"/>
              <a:gd name="T7" fmla="*/ 350838 h 3276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05900" h="327660">
                <a:moveTo>
                  <a:pt x="1287780" y="0"/>
                </a:moveTo>
                <a:lnTo>
                  <a:pt x="9105900" y="0"/>
                </a:lnTo>
                <a:lnTo>
                  <a:pt x="9105900" y="327660"/>
                </a:lnTo>
                <a:lnTo>
                  <a:pt x="0" y="327660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34" name="Group 13"/>
          <p:cNvGrpSpPr>
            <a:grpSpLocks noChangeAspect="1"/>
          </p:cNvGrpSpPr>
          <p:nvPr userDrawn="1"/>
        </p:nvGrpSpPr>
        <p:grpSpPr bwMode="auto">
          <a:xfrm>
            <a:off x="0" y="0"/>
            <a:ext cx="1370013" cy="503238"/>
            <a:chOff x="0" y="0"/>
            <a:chExt cx="863" cy="317"/>
          </a:xfrm>
        </p:grpSpPr>
        <p:sp>
          <p:nvSpPr>
            <p:cNvPr id="1035" name="AutoShape 12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863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6" name="Group 24"/>
            <p:cNvGrpSpPr>
              <a:grpSpLocks/>
            </p:cNvGrpSpPr>
            <p:nvPr userDrawn="1"/>
          </p:nvGrpSpPr>
          <p:grpSpPr bwMode="auto">
            <a:xfrm>
              <a:off x="3" y="3"/>
              <a:ext cx="189" cy="273"/>
              <a:chOff x="3" y="3"/>
              <a:chExt cx="189" cy="273"/>
            </a:xfrm>
          </p:grpSpPr>
          <p:sp>
            <p:nvSpPr>
              <p:cNvPr id="1039" name="Freeform 14"/>
              <p:cNvSpPr>
                <a:spLocks/>
              </p:cNvSpPr>
              <p:nvPr userDrawn="1"/>
            </p:nvSpPr>
            <p:spPr bwMode="auto">
              <a:xfrm>
                <a:off x="142" y="55"/>
                <a:ext cx="22" cy="133"/>
              </a:xfrm>
              <a:custGeom>
                <a:avLst/>
                <a:gdLst>
                  <a:gd name="T0" fmla="*/ 22 w 22"/>
                  <a:gd name="T1" fmla="*/ 113 h 133"/>
                  <a:gd name="T2" fmla="*/ 0 w 22"/>
                  <a:gd name="T3" fmla="*/ 133 h 133"/>
                  <a:gd name="T4" fmla="*/ 0 w 22"/>
                  <a:gd name="T5" fmla="*/ 0 h 133"/>
                  <a:gd name="T6" fmla="*/ 22 w 22"/>
                  <a:gd name="T7" fmla="*/ 0 h 133"/>
                  <a:gd name="T8" fmla="*/ 22 w 22"/>
                  <a:gd name="T9" fmla="*/ 113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133">
                    <a:moveTo>
                      <a:pt x="22" y="113"/>
                    </a:moveTo>
                    <a:lnTo>
                      <a:pt x="0" y="133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15"/>
              <p:cNvSpPr>
                <a:spLocks/>
              </p:cNvSpPr>
              <p:nvPr userDrawn="1"/>
            </p:nvSpPr>
            <p:spPr bwMode="auto">
              <a:xfrm>
                <a:off x="3" y="83"/>
                <a:ext cx="22" cy="78"/>
              </a:xfrm>
              <a:custGeom>
                <a:avLst/>
                <a:gdLst>
                  <a:gd name="T0" fmla="*/ 0 w 22"/>
                  <a:gd name="T1" fmla="*/ 60 h 78"/>
                  <a:gd name="T2" fmla="*/ 22 w 22"/>
                  <a:gd name="T3" fmla="*/ 78 h 78"/>
                  <a:gd name="T4" fmla="*/ 22 w 22"/>
                  <a:gd name="T5" fmla="*/ 0 h 78"/>
                  <a:gd name="T6" fmla="*/ 0 w 22"/>
                  <a:gd name="T7" fmla="*/ 0 h 78"/>
                  <a:gd name="T8" fmla="*/ 0 w 22"/>
                  <a:gd name="T9" fmla="*/ 6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78">
                    <a:moveTo>
                      <a:pt x="0" y="60"/>
                    </a:moveTo>
                    <a:lnTo>
                      <a:pt x="22" y="78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16"/>
              <p:cNvSpPr>
                <a:spLocks/>
              </p:cNvSpPr>
              <p:nvPr userDrawn="1"/>
            </p:nvSpPr>
            <p:spPr bwMode="auto">
              <a:xfrm>
                <a:off x="31" y="55"/>
                <a:ext cx="22" cy="133"/>
              </a:xfrm>
              <a:custGeom>
                <a:avLst/>
                <a:gdLst>
                  <a:gd name="T0" fmla="*/ 0 w 22"/>
                  <a:gd name="T1" fmla="*/ 113 h 133"/>
                  <a:gd name="T2" fmla="*/ 22 w 22"/>
                  <a:gd name="T3" fmla="*/ 133 h 133"/>
                  <a:gd name="T4" fmla="*/ 22 w 22"/>
                  <a:gd name="T5" fmla="*/ 0 h 133"/>
                  <a:gd name="T6" fmla="*/ 0 w 22"/>
                  <a:gd name="T7" fmla="*/ 0 h 133"/>
                  <a:gd name="T8" fmla="*/ 0 w 22"/>
                  <a:gd name="T9" fmla="*/ 113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133">
                    <a:moveTo>
                      <a:pt x="0" y="113"/>
                    </a:moveTo>
                    <a:lnTo>
                      <a:pt x="22" y="133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" name="Freeform 17"/>
              <p:cNvSpPr>
                <a:spLocks/>
              </p:cNvSpPr>
              <p:nvPr userDrawn="1"/>
            </p:nvSpPr>
            <p:spPr bwMode="auto">
              <a:xfrm>
                <a:off x="170" y="83"/>
                <a:ext cx="22" cy="78"/>
              </a:xfrm>
              <a:custGeom>
                <a:avLst/>
                <a:gdLst>
                  <a:gd name="T0" fmla="*/ 22 w 22"/>
                  <a:gd name="T1" fmla="*/ 60 h 78"/>
                  <a:gd name="T2" fmla="*/ 0 w 22"/>
                  <a:gd name="T3" fmla="*/ 78 h 78"/>
                  <a:gd name="T4" fmla="*/ 0 w 22"/>
                  <a:gd name="T5" fmla="*/ 0 h 78"/>
                  <a:gd name="T6" fmla="*/ 22 w 22"/>
                  <a:gd name="T7" fmla="*/ 0 h 78"/>
                  <a:gd name="T8" fmla="*/ 22 w 22"/>
                  <a:gd name="T9" fmla="*/ 6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78">
                    <a:moveTo>
                      <a:pt x="22" y="60"/>
                    </a:moveTo>
                    <a:lnTo>
                      <a:pt x="0" y="78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Rectangle 18"/>
              <p:cNvSpPr>
                <a:spLocks noChangeArrowheads="1"/>
              </p:cNvSpPr>
              <p:nvPr userDrawn="1"/>
            </p:nvSpPr>
            <p:spPr bwMode="auto">
              <a:xfrm>
                <a:off x="114" y="28"/>
                <a:ext cx="23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4" name="Rectangle 19"/>
              <p:cNvSpPr>
                <a:spLocks noChangeArrowheads="1"/>
              </p:cNvSpPr>
              <p:nvPr userDrawn="1"/>
            </p:nvSpPr>
            <p:spPr bwMode="auto">
              <a:xfrm>
                <a:off x="58" y="28"/>
                <a:ext cx="24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5" name="Rectangle 20"/>
              <p:cNvSpPr>
                <a:spLocks noChangeArrowheads="1"/>
              </p:cNvSpPr>
              <p:nvPr userDrawn="1"/>
            </p:nvSpPr>
            <p:spPr bwMode="auto">
              <a:xfrm>
                <a:off x="86" y="3"/>
                <a:ext cx="24" cy="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6" name="Rectangle 21"/>
              <p:cNvSpPr>
                <a:spLocks noChangeArrowheads="1"/>
              </p:cNvSpPr>
              <p:nvPr userDrawn="1"/>
            </p:nvSpPr>
            <p:spPr bwMode="auto">
              <a:xfrm>
                <a:off x="58" y="159"/>
                <a:ext cx="24" cy="117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7" name="Rectangle 22"/>
              <p:cNvSpPr>
                <a:spLocks noChangeArrowheads="1"/>
              </p:cNvSpPr>
              <p:nvPr userDrawn="1"/>
            </p:nvSpPr>
            <p:spPr bwMode="auto">
              <a:xfrm>
                <a:off x="114" y="159"/>
                <a:ext cx="23" cy="117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48" name="Rectangle 23"/>
              <p:cNvSpPr>
                <a:spLocks noChangeArrowheads="1"/>
              </p:cNvSpPr>
              <p:nvPr userDrawn="1"/>
            </p:nvSpPr>
            <p:spPr bwMode="auto">
              <a:xfrm>
                <a:off x="86" y="135"/>
                <a:ext cx="24" cy="141"/>
              </a:xfrm>
              <a:prstGeom prst="rect">
                <a:avLst/>
              </a:prstGeom>
              <a:solidFill>
                <a:srgbClr val="FF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1037" name="Picture 2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" y="190"/>
              <a:ext cx="741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26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" y="190"/>
              <a:ext cx="741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19"/>
          <p:cNvSpPr>
            <a:spLocks noChangeArrowheads="1"/>
          </p:cNvSpPr>
          <p:nvPr userDrawn="1"/>
        </p:nvSpPr>
        <p:spPr bwMode="auto">
          <a:xfrm>
            <a:off x="-52388" y="6681788"/>
            <a:ext cx="92598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600" dirty="0" smtClean="0">
                <a:solidFill>
                  <a:srgbClr val="7F7F7F"/>
                </a:solidFill>
              </a:rPr>
              <a:t>*Согласно окончательной интерпретации данных ГИС в открытом стволе после бурения</a:t>
            </a:r>
            <a:endParaRPr lang="ru-RU" altLang="ru-RU" sz="6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41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ПРИЛОЖЕНИЕ 4.</a:t>
            </a:r>
            <a:br>
              <a:rPr lang="ru-RU" dirty="0" smtClean="0"/>
            </a:br>
            <a:r>
              <a:rPr lang="ru-RU" dirty="0" smtClean="0"/>
              <a:t>Команда по </a:t>
            </a:r>
            <a:r>
              <a:rPr lang="ru-RU" dirty="0" err="1" smtClean="0"/>
              <a:t>геонавигации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Шаблон и пример его оформления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9ABD15-30B7-40CC-9F71-822FC86C963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83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t>1. Пласт залегает субгоризонтально.</a:t>
            </a:r>
            <a:br/>
            <a:r>
              <a:t>2. Продолжить бурение согласно Rev.4 от 18.01.2019</a:t>
            </a:r>
            <a:br/>
            <a:r>
              <a:t>3. Замеры инклинометрии и каротаж  предоставлять каждую "свечу" (20-25 м). </a:t>
            </a:r>
          </a:p>
        </p:txBody>
      </p:sp>
      <p:pic>
        <p:nvPicPr>
          <p:cNvPr id="4" name="Picture Placeholder 3" descr="image.pn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tretch>
            <a:fillRect/>
          </a:stretch>
        </p:blipFill>
        <p:spPr>
          <a:xfrm>
            <a:off x="254003" y="515929"/>
            <a:ext cx="8640000" cy="4752000"/>
          </a:xfrm>
          <a:prstGeom prst="rect">
            <a:avLst/>
          </a:prstGeom>
        </p:spPr>
      </p:pic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7"/>
          </p:nvPr>
        </p:nvGraphicFramePr>
        <p:xfrm>
          <a:off x="255600" y="5517917"/>
          <a:ext cx="8640000" cy="563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</a:tblGrid>
              <a:tr h="121917"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Измер. глубина</a:t>
                      </a:r>
                      <a:br/>
                      <a:r>
                        <a:t>(MD), м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Зенитный угол</a:t>
                      </a:r>
                      <a:br/>
                      <a:r>
                        <a:t>(INCL), град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Азимут</a:t>
                      </a:r>
                      <a:br/>
                      <a:r>
                        <a:t>(AZIM), град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Вертик. глубина</a:t>
                      </a:r>
                      <a:br/>
                      <a:r>
                        <a:t>(TVD), м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Абсол. глубина</a:t>
                      </a:r>
                      <a:br/>
                      <a:r>
                        <a:t>(TVDSS), м</a:t>
                      </a:r>
                    </a:p>
                  </a:txBody>
                  <a:tcPr marL="20000" marR="20000" marT="0" marB="0"/>
                </a:tc>
                <a:tc gridSpan="2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Кровля ЦИ, м</a:t>
                      </a:r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gridSpan="2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Проходка по ЦИ</a:t>
                      </a:r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gridSpan="5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Горизонтальный ствол (MD), м</a:t>
                      </a:r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</a:tr>
              <a:tr h="121917"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Посл. замер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4060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90.61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76.19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2807.69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-2743.53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MD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TVDSS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MD, м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%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План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Факт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Осталось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Т1 план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Т3 план</a:t>
                      </a:r>
                    </a:p>
                  </a:txBody>
                  <a:tcPr marL="20000" marR="20000" marT="0" marB="0"/>
                </a:tc>
              </a:tr>
              <a:tr h="121919"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Забой прогн.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4070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89.61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76.19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2807.671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-2743.511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3670.676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-2736.216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399.324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54.603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731.318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399.324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331.994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3670.682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4402</a:t>
                      </a:r>
                    </a:p>
                  </a:txBody>
                  <a:tcPr marL="20000" marR="20000" marT="0" marB="0"/>
                </a:tc>
              </a:tr>
            </a:tbl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dirty="0" err="1"/>
              <a:t>Дата</a:t>
            </a:r>
            <a:r>
              <a:rPr dirty="0"/>
              <a:t>: 20/01/2019 13:38 </a:t>
            </a:r>
            <a:r>
              <a:rPr dirty="0" err="1"/>
              <a:t>мск</a:t>
            </a:r>
            <a:r>
              <a:rPr dirty="0"/>
              <a:t>  </a:t>
            </a:r>
            <a:r>
              <a:rPr dirty="0" err="1"/>
              <a:t>Автор</a:t>
            </a:r>
            <a:r>
              <a:rPr dirty="0"/>
              <a:t>: </a:t>
            </a:r>
            <a:r>
              <a:rPr lang="ru-RU" dirty="0" smtClean="0"/>
              <a:t>Фамилия Имя Отчество</a:t>
            </a:r>
            <a:r>
              <a:rPr dirty="0" smtClean="0"/>
              <a:t>, </a:t>
            </a:r>
            <a:r>
              <a:rPr dirty="0"/>
              <a:t>ЦГСБС ПАО "</a:t>
            </a:r>
            <a:r>
              <a:rPr dirty="0" smtClean="0"/>
              <a:t>НК</a:t>
            </a:r>
            <a:r>
              <a:rPr lang="ru-RU" dirty="0" smtClean="0"/>
              <a:t> </a:t>
            </a:r>
            <a:r>
              <a:rPr dirty="0" smtClean="0"/>
              <a:t>"</a:t>
            </a:r>
            <a:r>
              <a:rPr dirty="0"/>
              <a:t>Роснефть"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597343" y="188595"/>
            <a:ext cx="748506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kern="0" dirty="0" smtClean="0"/>
              <a:t>Месторождение , к. , </a:t>
            </a:r>
            <a:r>
              <a:rPr lang="ru-RU" kern="0" dirty="0" err="1" smtClean="0"/>
              <a:t>скв</a:t>
            </a:r>
            <a:r>
              <a:rPr lang="ru-RU" kern="0" dirty="0" smtClean="0"/>
              <a:t>.  МЗС(БС4), пласт </a:t>
            </a:r>
            <a:endParaRPr lang="ru-RU" kern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Месторождение </a:t>
            </a:r>
            <a:r>
              <a:rPr dirty="0" smtClean="0"/>
              <a:t>, </a:t>
            </a:r>
            <a:r>
              <a:rPr dirty="0"/>
              <a:t>к. </a:t>
            </a:r>
            <a:r>
              <a:rPr dirty="0" smtClean="0"/>
              <a:t>, </a:t>
            </a:r>
            <a:r>
              <a:rPr dirty="0" err="1"/>
              <a:t>скв</a:t>
            </a:r>
            <a:r>
              <a:rPr dirty="0"/>
              <a:t>. </a:t>
            </a:r>
            <a:r>
              <a:rPr dirty="0" smtClean="0"/>
              <a:t> </a:t>
            </a:r>
            <a:r>
              <a:rPr dirty="0"/>
              <a:t>МЗС(БС4), </a:t>
            </a:r>
            <a:r>
              <a:rPr dirty="0" err="1"/>
              <a:t>пласт</a:t>
            </a:r>
            <a:r>
              <a:rPr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t>1. Пласт залегает субгоризонтально.</a:t>
            </a:r>
            <a:br/>
            <a:r>
              <a:t>2. Продолжить бурение согласно Rev.4 от 18.01.2019</a:t>
            </a:r>
            <a:br/>
            <a:r>
              <a:t>3. Замеры инклинометрии и каротаж  предоставлять каждую "свечу" (20-25 м). </a:t>
            </a:r>
          </a:p>
        </p:txBody>
      </p:sp>
      <p:pic>
        <p:nvPicPr>
          <p:cNvPr id="4" name="Picture Placeholder 3" descr="image.pn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tretch>
            <a:fillRect/>
          </a:stretch>
        </p:blipFill>
        <p:spPr>
          <a:xfrm>
            <a:off x="254003" y="515929"/>
            <a:ext cx="8640000" cy="4752000"/>
          </a:xfrm>
          <a:prstGeom prst="rect">
            <a:avLst/>
          </a:prstGeom>
        </p:spPr>
      </p:pic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7"/>
          </p:nvPr>
        </p:nvGraphicFramePr>
        <p:xfrm>
          <a:off x="255600" y="5517917"/>
          <a:ext cx="8640000" cy="563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</a:tblGrid>
              <a:tr h="121917"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Измер. глубина</a:t>
                      </a:r>
                      <a:br/>
                      <a:r>
                        <a:t>(MD), м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Зенитный угол</a:t>
                      </a:r>
                      <a:br/>
                      <a:r>
                        <a:t>(INCL), град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Азимут</a:t>
                      </a:r>
                      <a:br/>
                      <a:r>
                        <a:t>(AZIM), град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Вертик. глубина</a:t>
                      </a:r>
                      <a:br/>
                      <a:r>
                        <a:t>(TVD), м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Абсол. глубина</a:t>
                      </a:r>
                      <a:br/>
                      <a:r>
                        <a:t>(TVDSS), м</a:t>
                      </a:r>
                    </a:p>
                  </a:txBody>
                  <a:tcPr marL="20000" marR="20000" marT="0" marB="0"/>
                </a:tc>
                <a:tc gridSpan="2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Кровля ЦИ, м</a:t>
                      </a:r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gridSpan="2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Проходка по ЦИ</a:t>
                      </a:r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gridSpan="5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Горизонтальный ствол (MD), м</a:t>
                      </a:r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  <a:tc hMerge="1"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endParaRPr/>
                    </a:p>
                  </a:txBody>
                  <a:tcPr marL="20000" marR="20000" marT="0" marB="0"/>
                </a:tc>
              </a:tr>
              <a:tr h="121917"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Посл. замер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4060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90.61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76.19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2807.69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-2743.53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MD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TVDSS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MD, м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%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План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Факт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Осталось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Т1 план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1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Т3 план</a:t>
                      </a:r>
                    </a:p>
                  </a:txBody>
                  <a:tcPr marL="20000" marR="20000" marT="0" marB="0"/>
                </a:tc>
              </a:tr>
              <a:tr h="121919"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Забой прогн.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4070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89.61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76.19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2807.671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-2743.511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3670.676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-2736.216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399.324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54.603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731.318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399.324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331.994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3670.682</a:t>
                      </a:r>
                    </a:p>
                  </a:txBody>
                  <a:tcPr marL="20000" marR="20000" marT="0" marB="0"/>
                </a:tc>
                <a:tc>
                  <a:txBody>
                    <a:bodyPr/>
                    <a:lstStyle/>
                    <a:p>
                      <a:pPr algn="ctr">
                        <a:defRPr sz="7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4402</a:t>
                      </a:r>
                    </a:p>
                  </a:txBody>
                  <a:tcPr marL="20000" marR="20000" marT="0" marB="0"/>
                </a:tc>
              </a:tr>
            </a:tbl>
          </a:graphicData>
        </a:graphic>
      </p:graphicFrame>
      <p:sp>
        <p:nvSpPr>
          <p:cNvPr id="8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0" y="5295558"/>
            <a:ext cx="9144000" cy="194729"/>
          </a:xfrm>
        </p:spPr>
        <p:txBody>
          <a:bodyPr/>
          <a:lstStyle/>
          <a:p>
            <a:r>
              <a:rPr dirty="0" err="1"/>
              <a:t>Дата</a:t>
            </a:r>
            <a:r>
              <a:rPr dirty="0"/>
              <a:t>: 20/01/2019 13:38 </a:t>
            </a:r>
            <a:r>
              <a:rPr dirty="0" err="1"/>
              <a:t>мск</a:t>
            </a:r>
            <a:r>
              <a:rPr dirty="0"/>
              <a:t>  </a:t>
            </a:r>
            <a:r>
              <a:rPr dirty="0" err="1"/>
              <a:t>Автор</a:t>
            </a:r>
            <a:r>
              <a:rPr dirty="0"/>
              <a:t>: </a:t>
            </a:r>
            <a:r>
              <a:rPr lang="ru-RU" dirty="0" smtClean="0"/>
              <a:t>Фамилия Имя Отчество</a:t>
            </a:r>
            <a:r>
              <a:rPr dirty="0" smtClean="0"/>
              <a:t>, </a:t>
            </a:r>
            <a:r>
              <a:rPr dirty="0"/>
              <a:t>ЦГСБС ПАО "</a:t>
            </a:r>
            <a:r>
              <a:rPr dirty="0" smtClean="0"/>
              <a:t>НК</a:t>
            </a:r>
            <a:r>
              <a:rPr lang="ru-RU" dirty="0" smtClean="0"/>
              <a:t> </a:t>
            </a:r>
            <a:r>
              <a:rPr dirty="0" smtClean="0"/>
              <a:t>"</a:t>
            </a:r>
            <a:r>
              <a:rPr dirty="0"/>
              <a:t>Роснефть"</a:t>
            </a:r>
          </a:p>
        </p:txBody>
      </p:sp>
    </p:spTree>
    <p:extLst>
      <p:ext uri="{BB962C8B-B14F-4D97-AF65-F5344CB8AC3E}">
        <p14:creationId xmlns:p14="http://schemas.microsoft.com/office/powerpoint/2010/main" val="222589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Геологическая корреляция</a:t>
            </a:r>
          </a:p>
        </p:txBody>
      </p:sp>
      <p:pic>
        <p:nvPicPr>
          <p:cNvPr id="5" name="Picture 4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53" y="577970"/>
            <a:ext cx="8212553" cy="540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Структурная</a:t>
            </a:r>
            <a:r>
              <a:rPr dirty="0"/>
              <a:t> </a:t>
            </a:r>
            <a:r>
              <a:rPr dirty="0" err="1"/>
              <a:t>карта</a:t>
            </a:r>
            <a:r>
              <a:rPr dirty="0"/>
              <a:t> </a:t>
            </a:r>
            <a:r>
              <a:rPr lang="ru-RU" dirty="0" smtClean="0"/>
              <a:t>по </a:t>
            </a:r>
            <a:r>
              <a:rPr dirty="0" err="1" smtClean="0"/>
              <a:t>кровли</a:t>
            </a:r>
            <a:r>
              <a:rPr dirty="0" smtClean="0"/>
              <a:t> </a:t>
            </a:r>
            <a:r>
              <a:rPr dirty="0" err="1" smtClean="0"/>
              <a:t>пласта</a:t>
            </a:r>
            <a:endParaRPr dirty="0"/>
          </a:p>
        </p:txBody>
      </p:sp>
      <p:pic>
        <p:nvPicPr>
          <p:cNvPr id="5" name="Picture 4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05" y="577970"/>
            <a:ext cx="8218649" cy="540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Журнал корректировок</a:t>
            </a:r>
          </a:p>
        </p:txBody>
      </p:sp>
      <p:graphicFrame>
        <p:nvGraphicFramePr>
          <p:cNvPr id="3" name="Table Placeholder 2"/>
          <p:cNvGraphicFramePr>
            <a:graphicFrameLocks noGrp="1"/>
          </p:cNvGraphicFramePr>
          <p:nvPr>
            <p:ph type="tbl" sz="quarter" idx="11"/>
            <p:extLst>
              <p:ext uri="{D42A27DB-BD31-4B8C-83A1-F6EECF244321}">
                <p14:modId xmlns:p14="http://schemas.microsoft.com/office/powerpoint/2010/main" val="3742891466"/>
              </p:ext>
            </p:extLst>
          </p:nvPr>
        </p:nvGraphicFramePr>
        <p:xfrm>
          <a:off x="255600" y="643467"/>
          <a:ext cx="8629416" cy="45484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91816"/>
                <a:gridCol w="833760"/>
                <a:gridCol w="833760"/>
                <a:gridCol w="833760"/>
                <a:gridCol w="833760"/>
                <a:gridCol w="833760"/>
                <a:gridCol w="833760"/>
                <a:gridCol w="3335040"/>
              </a:tblGrid>
              <a:tr h="370840"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rPr dirty="0"/>
                        <a:t>№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Дата и время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Инженер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MD, м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AZIM, гр.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INCL, гр.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TVDSS, м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 algn="ctr"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Рекомендации</a:t>
                      </a:r>
                    </a:p>
                  </a:txBody>
                  <a:tcPr marL="40000" marR="40000" marT="20000" marB="2000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10.01.19 16:40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rPr lang="ru-RU" dirty="0" smtClean="0"/>
                        <a:t>Фамилия Имя Отчество</a:t>
                      </a:r>
                      <a:endParaRPr dirty="0"/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2101.00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73.18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62.50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-1601.85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1. Согласно текущей настройке пласт залегает субгоризонтально. </a:t>
                      </a:r>
                      <a:br/>
                      <a:r>
                        <a:t>2. Продолжить бурение согласно плановой траектории В1 от 17.12.18 г</a:t>
                      </a:r>
                      <a:br/>
                      <a:r>
                        <a:t>3. Замеры инклинометрии, каротаж и ГТИ предоставлять каждую свечу (18-22 м). </a:t>
                      </a:r>
                      <a:br/>
                      <a:endParaRPr/>
                    </a:p>
                  </a:txBody>
                  <a:tcPr marL="40000" marR="40000" marT="20000" marB="2000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10.01.19 23:35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rPr lang="ru-RU" dirty="0" smtClean="0"/>
                        <a:t>Фамилия Имя Отчество</a:t>
                      </a:r>
                      <a:endParaRPr dirty="0"/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2126.00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72.68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69.20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-1621.54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1. Согласно текущей настройке пласт залегает субгоризонтально. </a:t>
                      </a:r>
                      <a:br/>
                      <a:r>
                        <a:t>2. Корр.1 от 11.01.2019 согласована. Продолжить бурение согласно новой корректировке.</a:t>
                      </a:r>
                      <a:br/>
                      <a:r>
                        <a:t>3. Замеры инклинометрии, каротаж и ГТИ предоставлять каждую свечу (18-22 м). </a:t>
                      </a:r>
                      <a:br/>
                      <a:endParaRPr/>
                    </a:p>
                  </a:txBody>
                  <a:tcPr marL="40000" marR="40000" marT="20000" marB="2000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3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13.01.19 10:01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rPr lang="ru-RU" dirty="0" smtClean="0"/>
                        <a:t>Фамилия Имя Отчество</a:t>
                      </a:r>
                      <a:endParaRPr dirty="0"/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2162.00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72.68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73.00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-1629.09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1. Согласно текущей настройке пласт залегает субгоризонтально. </a:t>
                      </a:r>
                      <a:br/>
                      <a:r>
                        <a:t>2. По результату перезаписи невязка в пределах допуска. Продолжить бурение согласно плановой траектории Корр.1 от 11.01.19. Данные перезаписи из лас-файла не удалять.</a:t>
                      </a:r>
                      <a:br/>
                      <a:r>
                        <a:t>3. Замеры инклинометрии, каротаж и данные ГТИ предоставлять каждую "трубку" (8-12 м).</a:t>
                      </a:r>
                    </a:p>
                  </a:txBody>
                  <a:tcPr marL="40000" marR="40000" marT="20000" marB="2000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4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19.01.19 13:45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rPr lang="ru-RU" dirty="0" smtClean="0"/>
                        <a:t>Фамилия Имя Отчество</a:t>
                      </a:r>
                      <a:endParaRPr dirty="0"/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2235.00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72.68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86.00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-1645.26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1. Согласно текущей настройке пласт залегает субгоризонтально. </a:t>
                      </a:r>
                      <a:br/>
                      <a:r>
                        <a:t>2. По результатам перезаписи расхождение ГК в пределах допуска. Продолжить бурение согласно плановой траектории Корр ГУ от 17.01.19. Перед бурением начать запись ГК с глубины MD 2205 м (по датчику ГК).</a:t>
                      </a:r>
                      <a:br/>
                      <a:r>
                        <a:t>3. Замеры инклинометрии, каротаж и данные ГТИ предоставлять каждую трубку (8-12 м).</a:t>
                      </a:r>
                    </a:p>
                  </a:txBody>
                  <a:tcPr marL="40000" marR="40000" marT="20000" marB="2000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5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19.01.19 18:36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rPr lang="ru-RU" dirty="0" smtClean="0"/>
                        <a:t>Фамилия Имя Отчество</a:t>
                      </a:r>
                      <a:endParaRPr dirty="0"/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2253.61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70.48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86.10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t>-1646.86</a:t>
                      </a:r>
                    </a:p>
                  </a:txBody>
                  <a:tcPr marL="40000" marR="40000" marT="20000" marB="20000"/>
                </a:tc>
                <a:tc>
                  <a:txBody>
                    <a:bodyPr/>
                    <a:lstStyle/>
                    <a:p>
                      <a:pPr>
                        <a:defRPr sz="900" b="0">
                          <a:solidFill>
                            <a:srgbClr val="000000"/>
                          </a:solidFill>
                          <a:latin typeface="Calibri"/>
                        </a:defRPr>
                      </a:pPr>
                      <a:r>
                        <a:rPr dirty="0"/>
                        <a:t>1. </a:t>
                      </a:r>
                      <a:r>
                        <a:rPr dirty="0" err="1"/>
                        <a:t>Согласно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текущей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настройке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пласт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залегает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субгоризонтально</a:t>
                      </a:r>
                      <a:r>
                        <a:rPr dirty="0"/>
                        <a:t>. </a:t>
                      </a:r>
                      <a:br>
                        <a:rPr dirty="0"/>
                      </a:br>
                      <a:r>
                        <a:rPr dirty="0"/>
                        <a:t>2. </a:t>
                      </a:r>
                      <a:r>
                        <a:rPr dirty="0" err="1"/>
                        <a:t>Продолжить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бурение</a:t>
                      </a:r>
                      <a:r>
                        <a:rPr dirty="0"/>
                        <a:t> с ЗУ 86 </a:t>
                      </a:r>
                      <a:r>
                        <a:rPr dirty="0" err="1"/>
                        <a:t>град</a:t>
                      </a:r>
                      <a:r>
                        <a:rPr dirty="0"/>
                        <a:t>.</a:t>
                      </a:r>
                      <a:br>
                        <a:rPr dirty="0"/>
                      </a:br>
                      <a:r>
                        <a:rPr dirty="0"/>
                        <a:t>3. </a:t>
                      </a:r>
                      <a:r>
                        <a:rPr dirty="0" err="1"/>
                        <a:t>Замеры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инклинометрии</a:t>
                      </a:r>
                      <a:r>
                        <a:rPr dirty="0"/>
                        <a:t>, </a:t>
                      </a:r>
                      <a:r>
                        <a:rPr dirty="0" err="1"/>
                        <a:t>каротаж</a:t>
                      </a:r>
                      <a:r>
                        <a:rPr dirty="0"/>
                        <a:t> и </a:t>
                      </a:r>
                      <a:r>
                        <a:rPr dirty="0" err="1"/>
                        <a:t>данные</a:t>
                      </a:r>
                      <a:r>
                        <a:rPr dirty="0"/>
                        <a:t> ГТИ </a:t>
                      </a:r>
                      <a:r>
                        <a:rPr dirty="0" err="1"/>
                        <a:t>предоставлять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каждую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трубку</a:t>
                      </a:r>
                      <a:r>
                        <a:rPr dirty="0"/>
                        <a:t> (8-12 м).</a:t>
                      </a:r>
                    </a:p>
                  </a:txBody>
                  <a:tcPr marL="40000" marR="40000" marT="20000" marB="200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26573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Другая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FFFF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Другая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FFFF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Другая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FFFF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11646</TotalTime>
  <Words>333</Words>
  <Application>Microsoft Office PowerPoint</Application>
  <PresentationFormat>Экран (4:3)</PresentationFormat>
  <Paragraphs>135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Default Design</vt:lpstr>
      <vt:lpstr>1_Default Design</vt:lpstr>
      <vt:lpstr>2_Default Design</vt:lpstr>
      <vt:lpstr>ПРИЛОЖЕНИЕ 4. Команда по геонавигации Шаблон и пример его оформления</vt:lpstr>
      <vt:lpstr>Презентация PowerPoint</vt:lpstr>
      <vt:lpstr>Месторождение , к. , скв.  МЗС(БС4), пласт </vt:lpstr>
      <vt:lpstr>Геологическая корреляция</vt:lpstr>
      <vt:lpstr>Структурная карта по кровли пласта</vt:lpstr>
      <vt:lpstr>Журнал корректировок</vt:lpstr>
    </vt:vector>
  </TitlesOfParts>
  <Company>ОАО "НК "Роснефть"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Рахимов Тимур Ринатович</dc:creator>
  <cp:lastModifiedBy>Филимонов Виктор Петрович</cp:lastModifiedBy>
  <cp:revision>729</cp:revision>
  <dcterms:created xsi:type="dcterms:W3CDTF">2007-08-24T08:47:40Z</dcterms:created>
  <dcterms:modified xsi:type="dcterms:W3CDTF">2019-09-24T14:31:20Z</dcterms:modified>
</cp:coreProperties>
</file>