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58" r:id="rId4"/>
    <p:sldId id="267" r:id="rId5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589A"/>
    <a:srgbClr val="0060A8"/>
    <a:srgbClr val="33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5620"/>
    <p:restoredTop sz="84859" autoAdjust="0"/>
  </p:normalViewPr>
  <p:slideViewPr>
    <p:cSldViewPr>
      <p:cViewPr varScale="1">
        <p:scale>
          <a:sx n="79" d="100"/>
          <a:sy n="79" d="100"/>
        </p:scale>
        <p:origin x="-96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>
        <p:scale>
          <a:sx n="80" d="100"/>
          <a:sy n="80" d="100"/>
        </p:scale>
        <p:origin x="-2160" y="54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CCBBC6-A007-4DFD-A09B-EA6AEB9B158F}" type="datetimeFigureOut">
              <a:rPr lang="ru-RU" smtClean="0"/>
              <a:t>18.11.2016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8163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F8F4F51-DA06-4942-A54E-09E441A4AB1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33781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D3E0A9-D6DA-4482-927C-E68C61079624}" type="datetimeFigureOut">
              <a:rPr lang="ru-RU" smtClean="0"/>
              <a:t>18.11.2016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CC3A50-878A-4E45-88E5-61FE5B8BA73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9077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Relationship Id="rId4" Type="http://schemas.openxmlformats.org/officeDocument/2006/relationships/image" Target="../media/image2.jpeg"/></Relationships>
</file>

<file path=ppt/notesSlides/_rels/notes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Relationship Id="rId6" Type="http://schemas.openxmlformats.org/officeDocument/2006/relationships/image" Target="../media/image5.emf"/><Relationship Id="rId11" Type="http://schemas.openxmlformats.org/officeDocument/2006/relationships/image" Target="../media/image10.png"/><Relationship Id="rId5" Type="http://schemas.openxmlformats.org/officeDocument/2006/relationships/image" Target="../media/image4.emf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3.png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Relationship Id="rId6" Type="http://schemas.openxmlformats.org/officeDocument/2006/relationships/image" Target="../media/image12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Relationship Id="rId4" Type="http://schemas.openxmlformats.org/officeDocument/2006/relationships/image" Target="../media/image8.png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CC3A50-878A-4E45-88E5-61FE5B8BA734}" type="slidenum">
              <a:rPr lang="ru-RU" smtClean="0"/>
              <a:t>1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60" b="31955"/>
          <a:stretch/>
        </p:blipFill>
        <p:spPr bwMode="auto">
          <a:xfrm>
            <a:off x="233266" y="1078676"/>
            <a:ext cx="6448802" cy="5135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4" descr="C:\Users\IushinDM\Desktop\презентация-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71" t="64884"/>
          <a:stretch/>
        </p:blipFill>
        <p:spPr bwMode="auto">
          <a:xfrm>
            <a:off x="2110996" y="7411591"/>
            <a:ext cx="4670402" cy="2515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26470" y="6214058"/>
            <a:ext cx="459306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srgbClr val="0070C0"/>
                </a:solidFill>
              </a:rPr>
              <a:t>ОСНОВНЫЕ</a:t>
            </a:r>
          </a:p>
          <a:p>
            <a:r>
              <a:rPr lang="ru-RU" sz="4400" b="1" dirty="0" smtClean="0">
                <a:solidFill>
                  <a:srgbClr val="0070C0"/>
                </a:solidFill>
              </a:rPr>
              <a:t>ПРАВИЛА</a:t>
            </a:r>
          </a:p>
          <a:p>
            <a:r>
              <a:rPr lang="ru-RU" sz="4400" b="1" dirty="0" smtClean="0">
                <a:solidFill>
                  <a:srgbClr val="0070C0"/>
                </a:solidFill>
              </a:rPr>
              <a:t>БЕЗОПАСНОСТИ</a:t>
            </a:r>
            <a:endParaRPr lang="ru-RU" sz="4400" dirty="0">
              <a:solidFill>
                <a:srgbClr val="0070C0"/>
              </a:solidFill>
            </a:endParaRPr>
          </a:p>
        </p:txBody>
      </p:sp>
      <p:pic>
        <p:nvPicPr>
          <p:cNvPr id="9" name="Picture 4" descr="C:\Users\IushinDM\Desktop\презентация-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16" t="10835" r="19294" b="71410"/>
          <a:stretch/>
        </p:blipFill>
        <p:spPr bwMode="auto">
          <a:xfrm>
            <a:off x="0" y="1"/>
            <a:ext cx="3182813" cy="1078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1535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16508" y="669084"/>
            <a:ext cx="57646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ОСНОВНЫЕ ПРАВИЛА БЕЗОПАСНОСТИ</a:t>
            </a:r>
            <a:endParaRPr lang="ru-RU" sz="2400" dirty="0">
              <a:solidFill>
                <a:srgbClr val="0070C0"/>
              </a:solidFill>
            </a:endParaRPr>
          </a:p>
        </p:txBody>
      </p:sp>
      <p:pic>
        <p:nvPicPr>
          <p:cNvPr id="6" name="Picture 4" descr="C:\Users\IushinDM\Desktop\презентация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16" t="10835" r="19294" b="71410"/>
          <a:stretch/>
        </p:blipFill>
        <p:spPr bwMode="auto">
          <a:xfrm>
            <a:off x="1914377" y="8883359"/>
            <a:ext cx="2966789" cy="104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590" b="66821"/>
          <a:stretch/>
        </p:blipFill>
        <p:spPr bwMode="auto">
          <a:xfrm>
            <a:off x="2006" y="1130749"/>
            <a:ext cx="6797675" cy="777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010" y="2017599"/>
            <a:ext cx="679968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70C0"/>
                </a:solidFill>
              </a:rPr>
              <a:t>Использовать средства индивидуальной защиты на производственных площадках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83750" y="2675611"/>
            <a:ext cx="234669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Во время движения транспортного средства использовать ремни безопасности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6797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351968" y="2604888"/>
            <a:ext cx="24482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70C0"/>
                </a:solidFill>
              </a:rPr>
              <a:t>Запрещено курение вне специально отведенных для этой цели мест, использовать открытый огонь, если это не предусмотрено нарядом-допуском</a:t>
            </a:r>
            <a:endParaRPr lang="ru-RU" sz="1200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171929" y="4082903"/>
            <a:ext cx="2068245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Не отвлекаться во время передвижения по скользким поверхностям и в местах с малозаметными препятствиями</a:t>
            </a:r>
            <a:endParaRPr lang="ru-RU" sz="1400" dirty="0">
              <a:solidFill>
                <a:srgbClr val="0070C0"/>
              </a:solidFill>
            </a:endParaRPr>
          </a:p>
        </p:txBody>
      </p:sp>
      <p:pic>
        <p:nvPicPr>
          <p:cNvPr id="2058" name="Рисунок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67" t="23698" r="11206" b="13281"/>
          <a:stretch/>
        </p:blipFill>
        <p:spPr bwMode="auto">
          <a:xfrm>
            <a:off x="3230814" y="3943672"/>
            <a:ext cx="1058400" cy="974277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9" name="Рисунок 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146" b="31165"/>
          <a:stretch>
            <a:fillRect/>
          </a:stretch>
        </p:blipFill>
        <p:spPr bwMode="auto">
          <a:xfrm>
            <a:off x="3230814" y="4883165"/>
            <a:ext cx="1058400" cy="1096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4340148" y="4190625"/>
            <a:ext cx="244827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При передвижении по лестнице держаться за перила, не пользоваться мобильным (сотовым) телефоном или переносной рацией</a:t>
            </a:r>
            <a:endParaRPr lang="ru-RU" sz="1400" dirty="0">
              <a:solidFill>
                <a:srgbClr val="0070C0"/>
              </a:solidFill>
            </a:endParaRPr>
          </a:p>
        </p:txBody>
      </p:sp>
      <p:pic>
        <p:nvPicPr>
          <p:cNvPr id="2061" name="Рисунок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2" y="7772257"/>
            <a:ext cx="1182236" cy="965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>
          <a:xfrm>
            <a:off x="1204781" y="7885810"/>
            <a:ext cx="413649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70C0"/>
                </a:solidFill>
              </a:rPr>
              <a:t>Запрещено устранять любые неисправности при включенном электроприборе, электрооборудовании</a:t>
            </a:r>
            <a:endParaRPr lang="ru-RU" sz="1400" dirty="0">
              <a:solidFill>
                <a:srgbClr val="0070C0"/>
              </a:solidFill>
            </a:endParaRPr>
          </a:p>
        </p:txBody>
      </p:sp>
      <p:pic>
        <p:nvPicPr>
          <p:cNvPr id="2064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36"/>
          <a:stretch/>
        </p:blipFill>
        <p:spPr bwMode="auto">
          <a:xfrm>
            <a:off x="3242634" y="6234422"/>
            <a:ext cx="1109334" cy="1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1155906" y="6128091"/>
            <a:ext cx="2244937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300" b="1" dirty="0">
                <a:solidFill>
                  <a:srgbClr val="0070C0"/>
                </a:solidFill>
              </a:rPr>
              <a:t>Запрещено употребление алкоголя, наркотиков и иных запрещенных препаратов во время работы или при управлении транспортным средством</a:t>
            </a:r>
            <a:endParaRPr lang="ru-RU" sz="1300" dirty="0">
              <a:solidFill>
                <a:srgbClr val="0070C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351968" y="6092551"/>
            <a:ext cx="2445707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Использовать средства защиты от падения в случае работы за пределами защищенного участка, когда существует вероятность падения с высоты выше 1,8 метра</a:t>
            </a:r>
            <a:endParaRPr lang="ru-RU" sz="1400" dirty="0">
              <a:solidFill>
                <a:srgbClr val="0070C0"/>
              </a:solidFill>
            </a:endParaRPr>
          </a:p>
        </p:txBody>
      </p:sp>
      <p:pic>
        <p:nvPicPr>
          <p:cNvPr id="30" name="Picture 20" descr="МегионНовкр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73" y="9667"/>
            <a:ext cx="1790569" cy="499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0" y="0"/>
            <a:ext cx="6797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470" t="33048" r="37595" b="39962"/>
          <a:stretch/>
        </p:blipFill>
        <p:spPr bwMode="auto">
          <a:xfrm>
            <a:off x="60784" y="6198565"/>
            <a:ext cx="1100009" cy="1115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02" t="1804" r="75798" b="73121"/>
          <a:stretch/>
        </p:blipFill>
        <p:spPr bwMode="auto">
          <a:xfrm>
            <a:off x="77642" y="7723829"/>
            <a:ext cx="1116634" cy="1062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4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505" t="33563" r="37724" b="39962"/>
          <a:stretch/>
        </p:blipFill>
        <p:spPr bwMode="auto">
          <a:xfrm>
            <a:off x="3257312" y="2645071"/>
            <a:ext cx="1031902" cy="1039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5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9" t="60038" r="76977" b="16438"/>
          <a:stretch/>
        </p:blipFill>
        <p:spPr bwMode="auto">
          <a:xfrm>
            <a:off x="57346" y="3795269"/>
            <a:ext cx="1103447" cy="1117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6"/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52" t="60038" r="10363" b="16567"/>
          <a:stretch/>
        </p:blipFill>
        <p:spPr bwMode="auto">
          <a:xfrm>
            <a:off x="60784" y="4882277"/>
            <a:ext cx="1091253" cy="1097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/>
          <p:cNvPicPr>
            <a:picLocks noChangeAspect="1" noChangeArrowheads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32" t="23409" r="76170" b="50482"/>
          <a:stretch/>
        </p:blipFill>
        <p:spPr bwMode="auto">
          <a:xfrm>
            <a:off x="77642" y="2605222"/>
            <a:ext cx="1008997" cy="1014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7419007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:\Users\IushinDM\Desktop\презентация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16" t="10835" r="19294" b="71410"/>
          <a:stretch/>
        </p:blipFill>
        <p:spPr bwMode="auto">
          <a:xfrm>
            <a:off x="1952519" y="8889382"/>
            <a:ext cx="2966789" cy="10432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0" descr="МегионНовк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72" y="21785"/>
            <a:ext cx="1790569" cy="499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516509" y="521749"/>
            <a:ext cx="57646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0070C0"/>
                </a:solidFill>
              </a:rPr>
              <a:t>ОСНОВНЫЕ ПРАВИЛА БЕЗОПАСНОСТИ</a:t>
            </a:r>
            <a:endParaRPr lang="ru-RU" sz="2400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19149" y="926057"/>
            <a:ext cx="257437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Выполнять работы повышенной опасности (газоопасные, огневые, земляные, и т.д.) по действующему наряду-допуску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472574" y="1077157"/>
            <a:ext cx="233303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Запрещено пользоваться неисправным инструментом, приспособлениями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21934" y="2526379"/>
            <a:ext cx="2090683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Выполнять отключения и блокировки перед началом работ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471906" y="2348579"/>
            <a:ext cx="2333030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Запрещено работать вблизи воздушных линий электропередач или под ними без оформления наряда-допуска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21934" y="3521951"/>
            <a:ext cx="233330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>
                <a:solidFill>
                  <a:srgbClr val="0070C0"/>
                </a:solidFill>
              </a:rPr>
              <a:t>Запрещено пользоваться телефоном, превышать максимальную допустимую скорость при управлении транспортным средством.</a:t>
            </a:r>
            <a:endParaRPr lang="ru-RU" sz="1200" dirty="0">
              <a:solidFill>
                <a:srgbClr val="0070C0"/>
              </a:solidFill>
            </a:endParaRPr>
          </a:p>
          <a:p>
            <a:r>
              <a:rPr lang="ru-RU" sz="1200" b="1" dirty="0">
                <a:solidFill>
                  <a:srgbClr val="0070C0"/>
                </a:solidFill>
              </a:rPr>
              <a:t>Запрещено пользоваться мобильным телефоном и иными устройствами  во взрывоопасной зоне</a:t>
            </a:r>
            <a:endParaRPr lang="ru-RU" sz="1200" dirty="0">
              <a:solidFill>
                <a:srgbClr val="0070C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472574" y="4137504"/>
            <a:ext cx="23374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Запрещено ходить и стоять под висящим грузом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221934" y="5422076"/>
            <a:ext cx="20906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Выполнять работы в замкнутом пространстве по наряду-допуску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6" name="Rectangle 11"/>
          <p:cNvSpPr>
            <a:spLocks noChangeArrowheads="1"/>
          </p:cNvSpPr>
          <p:nvPr/>
        </p:nvSpPr>
        <p:spPr bwMode="auto">
          <a:xfrm>
            <a:off x="0" y="0"/>
            <a:ext cx="6797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8" name="Rectangle 13"/>
          <p:cNvSpPr>
            <a:spLocks noChangeArrowheads="1"/>
          </p:cNvSpPr>
          <p:nvPr/>
        </p:nvSpPr>
        <p:spPr bwMode="auto">
          <a:xfrm>
            <a:off x="0" y="0"/>
            <a:ext cx="6797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0" y="0"/>
            <a:ext cx="6797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471906" y="5500591"/>
            <a:ext cx="233815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Выполнять земляные работы по разрешению (наряду-допуску)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25" name="Rectangle 20"/>
          <p:cNvSpPr>
            <a:spLocks noChangeArrowheads="1"/>
          </p:cNvSpPr>
          <p:nvPr/>
        </p:nvSpPr>
        <p:spPr bwMode="auto">
          <a:xfrm>
            <a:off x="0" y="0"/>
            <a:ext cx="6797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1199074" y="6796889"/>
            <a:ext cx="209068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Выполнять меры безопасности, предотвращающие падение объектов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28" name="Rectangle 22"/>
          <p:cNvSpPr>
            <a:spLocks noChangeArrowheads="1"/>
          </p:cNvSpPr>
          <p:nvPr/>
        </p:nvSpPr>
        <p:spPr bwMode="auto">
          <a:xfrm>
            <a:off x="0" y="0"/>
            <a:ext cx="6797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439854" y="6780978"/>
            <a:ext cx="23657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При работе вблизи воды или на воде (над водой) использовать спасательный жилет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31" name="Rectangle 24"/>
          <p:cNvSpPr>
            <a:spLocks noChangeArrowheads="1"/>
          </p:cNvSpPr>
          <p:nvPr/>
        </p:nvSpPr>
        <p:spPr bwMode="auto">
          <a:xfrm>
            <a:off x="0" y="0"/>
            <a:ext cx="6797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5" name="Rectangle 31"/>
          <p:cNvSpPr>
            <a:spLocks noChangeArrowheads="1"/>
          </p:cNvSpPr>
          <p:nvPr/>
        </p:nvSpPr>
        <p:spPr bwMode="auto">
          <a:xfrm>
            <a:off x="0" y="0"/>
            <a:ext cx="6797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7" name="TextBox 36"/>
          <p:cNvSpPr txBox="1"/>
          <p:nvPr/>
        </p:nvSpPr>
        <p:spPr>
          <a:xfrm>
            <a:off x="301760" y="1662410"/>
            <a:ext cx="649537" cy="18466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600" b="1" dirty="0">
                <a:solidFill>
                  <a:schemeClr val="bg1"/>
                </a:solidFill>
              </a:rPr>
              <a:t>н</a:t>
            </a:r>
            <a:r>
              <a:rPr lang="ru-RU" sz="600" b="1" dirty="0" smtClean="0">
                <a:solidFill>
                  <a:schemeClr val="bg1"/>
                </a:solidFill>
              </a:rPr>
              <a:t>аряд-допуск</a:t>
            </a:r>
            <a:endParaRPr lang="ru-RU" sz="600" b="1" dirty="0">
              <a:solidFill>
                <a:schemeClr val="bg1"/>
              </a:solidFill>
            </a:endParaRPr>
          </a:p>
        </p:txBody>
      </p:sp>
      <p:sp>
        <p:nvSpPr>
          <p:cNvPr id="42" name="Rectangle 34"/>
          <p:cNvSpPr>
            <a:spLocks noChangeArrowheads="1"/>
          </p:cNvSpPr>
          <p:nvPr/>
        </p:nvSpPr>
        <p:spPr bwMode="auto">
          <a:xfrm>
            <a:off x="0" y="0"/>
            <a:ext cx="6797675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2648701" y="7987655"/>
            <a:ext cx="339725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400" b="1" dirty="0">
                <a:solidFill>
                  <a:srgbClr val="0070C0"/>
                </a:solidFill>
              </a:rPr>
              <a:t>Выполнять анализ воздуха рабочей зоны при проведении газоопасных/огневых работ</a:t>
            </a:r>
            <a:endParaRPr lang="ru-RU" sz="1400" dirty="0">
              <a:solidFill>
                <a:srgbClr val="0070C0"/>
              </a:solidFill>
            </a:endParaRPr>
          </a:p>
        </p:txBody>
      </p:sp>
      <p:pic>
        <p:nvPicPr>
          <p:cNvPr id="3263" name="Picture 191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098" t="31628" r="75901" b="41502"/>
          <a:stretch/>
        </p:blipFill>
        <p:spPr bwMode="auto">
          <a:xfrm>
            <a:off x="104781" y="971234"/>
            <a:ext cx="1130771" cy="1136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1" name="Picture 199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58" t="32535" r="30729" b="44176"/>
          <a:stretch/>
        </p:blipFill>
        <p:spPr bwMode="auto">
          <a:xfrm>
            <a:off x="84006" y="5361192"/>
            <a:ext cx="1033153" cy="1075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2" name="Picture 200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6" t="1936" r="30662" b="75433"/>
          <a:stretch/>
        </p:blipFill>
        <p:spPr bwMode="auto">
          <a:xfrm>
            <a:off x="1589212" y="7834282"/>
            <a:ext cx="1041840" cy="10454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3" name="Picture 201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8" t="1935" r="58409" b="75178"/>
          <a:stretch/>
        </p:blipFill>
        <p:spPr bwMode="auto">
          <a:xfrm>
            <a:off x="3237910" y="3800346"/>
            <a:ext cx="1172191" cy="11975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4" name="Picture 20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857" t="33474" r="58409" b="44176"/>
          <a:stretch/>
        </p:blipFill>
        <p:spPr bwMode="auto">
          <a:xfrm>
            <a:off x="3227269" y="5361192"/>
            <a:ext cx="1143629" cy="114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6" name="Picture 204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53" t="62868" r="58409" b="14510"/>
          <a:stretch/>
        </p:blipFill>
        <p:spPr bwMode="auto">
          <a:xfrm>
            <a:off x="68679" y="2348591"/>
            <a:ext cx="1202000" cy="1173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" name="Picture 20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60" t="63818" r="30662" b="14254"/>
          <a:stretch/>
        </p:blipFill>
        <p:spPr bwMode="auto">
          <a:xfrm>
            <a:off x="57516" y="3811052"/>
            <a:ext cx="1195834" cy="11761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8" name="Picture 206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90" t="54315" r="58409" b="22843"/>
          <a:stretch/>
        </p:blipFill>
        <p:spPr bwMode="auto">
          <a:xfrm>
            <a:off x="3236898" y="2328705"/>
            <a:ext cx="1173203" cy="118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9" name="Picture 207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26" t="54315" r="30662" b="22843"/>
          <a:stretch/>
        </p:blipFill>
        <p:spPr bwMode="auto">
          <a:xfrm>
            <a:off x="3264962" y="983414"/>
            <a:ext cx="1118086" cy="1132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0" name="Picture 208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90" t="26365" r="58409" b="51142"/>
          <a:stretch/>
        </p:blipFill>
        <p:spPr bwMode="auto">
          <a:xfrm>
            <a:off x="57117" y="6692553"/>
            <a:ext cx="1086929" cy="10850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81" name="Picture 209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660" t="26365" r="30662" b="51014"/>
          <a:stretch/>
        </p:blipFill>
        <p:spPr bwMode="auto">
          <a:xfrm>
            <a:off x="3235081" y="6658809"/>
            <a:ext cx="1135967" cy="1152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7823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C:\Users\IushinDM\Desktop\презентация-1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16" t="10835" r="19294" b="71410"/>
          <a:stretch/>
        </p:blipFill>
        <p:spPr bwMode="auto">
          <a:xfrm>
            <a:off x="1952519" y="8995767"/>
            <a:ext cx="2966789" cy="936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0" descr="МегионНовкр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872" y="21785"/>
            <a:ext cx="1790569" cy="4999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79801" y="4027215"/>
            <a:ext cx="65250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 smtClean="0">
                <a:solidFill>
                  <a:srgbClr val="0070C0"/>
                </a:solidFill>
              </a:rPr>
              <a:t>Руководители подразделений должны контролировать за </a:t>
            </a:r>
            <a:r>
              <a:rPr lang="ru-RU" sz="2000" b="1" dirty="0">
                <a:solidFill>
                  <a:srgbClr val="0070C0"/>
                </a:solidFill>
              </a:rPr>
              <a:t>соблюдением ОПБ подчиненными  сотрудниками.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5936" y="1530095"/>
            <a:ext cx="667280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Все работники должны следовать принятому в Компании безопасному стилю поведения на рабочих </a:t>
            </a:r>
            <a:r>
              <a:rPr lang="ru-RU" sz="2000" b="1" dirty="0" smtClean="0">
                <a:solidFill>
                  <a:srgbClr val="0070C0"/>
                </a:solidFill>
              </a:rPr>
              <a:t>местах.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122242" y="2303666"/>
            <a:ext cx="644019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ru-RU" sz="2000" b="1" dirty="0">
                <a:solidFill>
                  <a:srgbClr val="0070C0"/>
                </a:solidFill>
              </a:rPr>
              <a:t>Все работники должны четко </a:t>
            </a:r>
            <a:r>
              <a:rPr lang="ru-RU" sz="2000" b="1" dirty="0" smtClean="0">
                <a:solidFill>
                  <a:srgbClr val="0070C0"/>
                </a:solidFill>
              </a:rPr>
              <a:t>осознавать </a:t>
            </a:r>
            <a:r>
              <a:rPr lang="ru-RU" sz="2000" b="1" dirty="0">
                <a:solidFill>
                  <a:srgbClr val="0070C0"/>
                </a:solidFill>
              </a:rPr>
              <a:t>и постоянно помнить о том, что руководство Компании </a:t>
            </a:r>
            <a:r>
              <a:rPr lang="ru-RU" sz="2000" b="1" dirty="0" smtClean="0">
                <a:solidFill>
                  <a:srgbClr val="0070C0"/>
                </a:solidFill>
              </a:rPr>
              <a:t>требует </a:t>
            </a:r>
            <a:r>
              <a:rPr lang="ru-RU" sz="2000" b="1" dirty="0">
                <a:solidFill>
                  <a:srgbClr val="0070C0"/>
                </a:solidFill>
              </a:rPr>
              <a:t>и ожидает от них безопасной </a:t>
            </a:r>
            <a:r>
              <a:rPr lang="ru-RU" sz="2000" b="1" dirty="0" smtClean="0">
                <a:solidFill>
                  <a:srgbClr val="0070C0"/>
                </a:solidFill>
              </a:rPr>
              <a:t>работы.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8561" y="3319329"/>
            <a:ext cx="650056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66CC"/>
                </a:solidFill>
              </a:rPr>
              <a:t>Работы нельзя производить без предварительной оценки рисков и принятия мер по их </a:t>
            </a:r>
            <a:r>
              <a:rPr lang="ru-RU" sz="2000" b="1" dirty="0" smtClean="0">
                <a:solidFill>
                  <a:srgbClr val="0066CC"/>
                </a:solidFill>
              </a:rPr>
              <a:t>минимизации.</a:t>
            </a:r>
            <a:endParaRPr lang="ru-RU" sz="2000" b="1" dirty="0">
              <a:solidFill>
                <a:srgbClr val="0066CC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090286" y="141248"/>
            <a:ext cx="66728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Требования  по выполнению 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Основных правил безопасности</a:t>
            </a:r>
            <a:endParaRPr lang="ru-RU" sz="2400" dirty="0">
              <a:solidFill>
                <a:srgbClr val="C0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6156" y="1111177"/>
            <a:ext cx="679767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hangingPunct="0"/>
            <a:r>
              <a:rPr lang="ru-RU" sz="2000" b="1" dirty="0" smtClean="0">
                <a:solidFill>
                  <a:srgbClr val="0070C0"/>
                </a:solidFill>
              </a:rPr>
              <a:t>       Отклонения </a:t>
            </a:r>
            <a:r>
              <a:rPr lang="ru-RU" sz="2000" b="1" dirty="0">
                <a:solidFill>
                  <a:srgbClr val="0070C0"/>
                </a:solidFill>
              </a:rPr>
              <a:t>от данных правил </a:t>
            </a:r>
            <a:r>
              <a:rPr lang="ru-RU" sz="2000" b="1" dirty="0" smtClean="0">
                <a:solidFill>
                  <a:srgbClr val="0070C0"/>
                </a:solidFill>
              </a:rPr>
              <a:t>недопустимы.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8561" y="4823946"/>
            <a:ext cx="67059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algn="ctr"/>
            <a:r>
              <a:rPr lang="ru-RU" sz="2000" b="1" dirty="0" smtClean="0">
                <a:solidFill>
                  <a:srgbClr val="0070C0"/>
                </a:solidFill>
              </a:rPr>
              <a:t>Выполнение ОПБ  включается во все типовые формы договоров на выполнение работ/оказание услуг.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8561" y="6547495"/>
            <a:ext cx="661017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66CC"/>
                </a:solidFill>
              </a:rPr>
              <a:t>Каждый работник имеет право вмешиваться, и приостанавливать выполнение работ в случае обнаружения их несоответствия </a:t>
            </a:r>
            <a:r>
              <a:rPr lang="ru-RU" sz="2000" b="1" dirty="0" smtClean="0">
                <a:solidFill>
                  <a:srgbClr val="0066CC"/>
                </a:solidFill>
              </a:rPr>
              <a:t>ОПБ или  сомнения в  безопасности.</a:t>
            </a:r>
            <a:endParaRPr lang="ru-RU" sz="2000" b="1" dirty="0">
              <a:solidFill>
                <a:srgbClr val="0066CC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21601" y="7898088"/>
            <a:ext cx="644631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Информация о мерах, которые  будут применяться в случае </a:t>
            </a:r>
            <a:r>
              <a:rPr lang="ru-RU" sz="2000" b="1" dirty="0" smtClean="0">
                <a:solidFill>
                  <a:srgbClr val="0070C0"/>
                </a:solidFill>
              </a:rPr>
              <a:t>нарушения ОПБ, </a:t>
            </a:r>
            <a:r>
              <a:rPr lang="ru-RU" sz="2000" b="1" dirty="0">
                <a:solidFill>
                  <a:srgbClr val="0070C0"/>
                </a:solidFill>
              </a:rPr>
              <a:t>должна быть доведена до всех </a:t>
            </a:r>
            <a:r>
              <a:rPr lang="ru-RU" sz="2000" b="1" dirty="0" smtClean="0">
                <a:solidFill>
                  <a:srgbClr val="0070C0"/>
                </a:solidFill>
              </a:rPr>
              <a:t>работников.</a:t>
            </a:r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3128" y="5531832"/>
            <a:ext cx="675141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0C0"/>
                </a:solidFill>
              </a:rPr>
              <a:t>Инициаторы/ кураторы Договоров должны контролировать применение ОПБ в  подрядных и субподрядных </a:t>
            </a:r>
            <a:r>
              <a:rPr lang="ru-RU" sz="2000" b="1" dirty="0" smtClean="0">
                <a:solidFill>
                  <a:srgbClr val="0070C0"/>
                </a:solidFill>
              </a:rPr>
              <a:t>организациях.</a:t>
            </a:r>
            <a:endParaRPr lang="ru-RU" sz="20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9137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0197-68B7-498D-9227-226F57283A65}" type="datetimeFigureOut">
              <a:rPr lang="ru-RU" smtClean="0"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FA59B-20D3-47C0-9B4B-8409EF71E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748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0197-68B7-498D-9227-226F57283A65}" type="datetimeFigureOut">
              <a:rPr lang="ru-RU" smtClean="0"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FA59B-20D3-47C0-9B4B-8409EF71E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7872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0197-68B7-498D-9227-226F57283A65}" type="datetimeFigureOut">
              <a:rPr lang="ru-RU" smtClean="0"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FA59B-20D3-47C0-9B4B-8409EF71E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15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0197-68B7-498D-9227-226F57283A65}" type="datetimeFigureOut">
              <a:rPr lang="ru-RU" smtClean="0"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FA59B-20D3-47C0-9B4B-8409EF71E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4004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0197-68B7-498D-9227-226F57283A65}" type="datetimeFigureOut">
              <a:rPr lang="ru-RU" smtClean="0"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FA59B-20D3-47C0-9B4B-8409EF71E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42836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0197-68B7-498D-9227-226F57283A65}" type="datetimeFigureOut">
              <a:rPr lang="ru-RU" smtClean="0"/>
              <a:t>18.11.2016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FA59B-20D3-47C0-9B4B-8409EF71E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70675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0197-68B7-498D-9227-226F57283A65}" type="datetimeFigureOut">
              <a:rPr lang="ru-RU" smtClean="0"/>
              <a:t>18.11.2016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FA59B-20D3-47C0-9B4B-8409EF71E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73129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0197-68B7-498D-9227-226F57283A65}" type="datetimeFigureOut">
              <a:rPr lang="ru-RU" smtClean="0"/>
              <a:t>18.11.2016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FA59B-20D3-47C0-9B4B-8409EF71E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18899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0197-68B7-498D-9227-226F57283A65}" type="datetimeFigureOut">
              <a:rPr lang="ru-RU" smtClean="0"/>
              <a:t>18.11.2016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FA59B-20D3-47C0-9B4B-8409EF71E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8103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0197-68B7-498D-9227-226F57283A65}" type="datetimeFigureOut">
              <a:rPr lang="ru-RU" smtClean="0"/>
              <a:t>18.11.2016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FA59B-20D3-47C0-9B4B-8409EF71E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4690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00197-68B7-498D-9227-226F57283A65}" type="datetimeFigureOut">
              <a:rPr lang="ru-RU" smtClean="0"/>
              <a:t>18.11.2016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EFA59B-20D3-47C0-9B4B-8409EF71E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7645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B00197-68B7-498D-9227-226F57283A65}" type="datetimeFigureOut">
              <a:rPr lang="ru-RU" smtClean="0"/>
              <a:t>18.11.2016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EFA59B-20D3-47C0-9B4B-8409EF71E7B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98395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6094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830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67836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4595578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578</TotalTime>
  <Words>382</Words>
  <Application>Microsoft Office PowerPoint</Application>
  <PresentationFormat>Экран (4:3)</PresentationFormat>
  <Paragraphs>38</Paragraphs>
  <Slides>4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Кристина Вячеславовна Половинко</dc:creator>
  <cp:lastModifiedBy>Валентина Ивановна Маковецкая</cp:lastModifiedBy>
  <cp:revision>47</cp:revision>
  <dcterms:created xsi:type="dcterms:W3CDTF">2016-11-17T08:38:40Z</dcterms:created>
  <dcterms:modified xsi:type="dcterms:W3CDTF">2016-11-18T03:04:32Z</dcterms:modified>
</cp:coreProperties>
</file>